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8" r:id="rId2"/>
  </p:sldMasterIdLst>
  <p:notesMasterIdLst>
    <p:notesMasterId r:id="rId25"/>
  </p:notesMasterIdLst>
  <p:sldIdLst>
    <p:sldId id="256" r:id="rId3"/>
    <p:sldId id="315" r:id="rId4"/>
    <p:sldId id="2833" r:id="rId5"/>
    <p:sldId id="2850" r:id="rId6"/>
    <p:sldId id="260" r:id="rId7"/>
    <p:sldId id="2827" r:id="rId8"/>
    <p:sldId id="2828" r:id="rId9"/>
    <p:sldId id="2830" r:id="rId10"/>
    <p:sldId id="2834" r:id="rId11"/>
    <p:sldId id="2835" r:id="rId12"/>
    <p:sldId id="2836" r:id="rId13"/>
    <p:sldId id="2837" r:id="rId14"/>
    <p:sldId id="2838" r:id="rId15"/>
    <p:sldId id="2839" r:id="rId16"/>
    <p:sldId id="2840" r:id="rId17"/>
    <p:sldId id="2841" r:id="rId18"/>
    <p:sldId id="2842" r:id="rId19"/>
    <p:sldId id="2843" r:id="rId20"/>
    <p:sldId id="2844" r:id="rId21"/>
    <p:sldId id="2845" r:id="rId22"/>
    <p:sldId id="2846" r:id="rId23"/>
    <p:sldId id="1951" r:id="rId24"/>
  </p:sldIdLst>
  <p:sldSz cx="12192000" cy="6858000"/>
  <p:notesSz cx="6858000" cy="9144000"/>
  <p:defaultText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348A86B-E2C4-4ACA-A002-F2A0218D5A2C}">
          <p14:sldIdLst>
            <p14:sldId id="256"/>
            <p14:sldId id="315"/>
            <p14:sldId id="2833"/>
            <p14:sldId id="2850"/>
            <p14:sldId id="260"/>
            <p14:sldId id="2827"/>
            <p14:sldId id="2828"/>
            <p14:sldId id="2830"/>
            <p14:sldId id="2834"/>
            <p14:sldId id="2835"/>
            <p14:sldId id="2836"/>
            <p14:sldId id="2837"/>
            <p14:sldId id="2838"/>
            <p14:sldId id="2839"/>
            <p14:sldId id="2840"/>
            <p14:sldId id="2841"/>
            <p14:sldId id="2842"/>
            <p14:sldId id="2843"/>
            <p14:sldId id="2844"/>
            <p14:sldId id="2845"/>
            <p14:sldId id="2846"/>
          </p14:sldIdLst>
        </p14:section>
        <p14:section name="Untitled Section" id="{996A0411-7B25-41E1-87F4-EFD4C02AFC38}">
          <p14:sldIdLst>
            <p14:sldId id="195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3E9B"/>
    <a:srgbClr val="8FAADC"/>
    <a:srgbClr val="D21F0C"/>
    <a:srgbClr val="6B3109"/>
    <a:srgbClr val="5C0E6C"/>
    <a:srgbClr val="6B0F33"/>
    <a:srgbClr val="F9F9F9"/>
    <a:srgbClr val="2C1169"/>
    <a:srgbClr val="F44F3E"/>
    <a:srgbClr val="9B17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557" autoAdjust="0"/>
  </p:normalViewPr>
  <p:slideViewPr>
    <p:cSldViewPr snapToGrid="0">
      <p:cViewPr varScale="1">
        <p:scale>
          <a:sx n="68" d="100"/>
          <a:sy n="68" d="100"/>
        </p:scale>
        <p:origin x="816" y="60"/>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G"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81FB8-BF77-490C-AE9F-38F168C0ECC6}" type="datetimeFigureOut">
              <a:rPr lang="en-NG" smtClean="0"/>
              <a:t>03/02/2025</a:t>
            </a:fld>
            <a:endParaRPr lang="en-NG"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G"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G"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54CF6F-B46C-49EE-9C65-57D1FC3096D5}" type="slidenum">
              <a:rPr lang="en-NG" smtClean="0"/>
              <a:t>‹#›</a:t>
            </a:fld>
            <a:endParaRPr lang="en-NG" dirty="0"/>
          </a:p>
        </p:txBody>
      </p:sp>
    </p:spTree>
    <p:extLst>
      <p:ext uri="{BB962C8B-B14F-4D97-AF65-F5344CB8AC3E}">
        <p14:creationId xmlns:p14="http://schemas.microsoft.com/office/powerpoint/2010/main" val="1423735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34255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207128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9e9ecac051_0_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9e9ecac051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a49e2e97a3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5" name="Google Shape;515;ga49e2e97a3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a49e2e97a3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5" name="Google Shape;515;ga49e2e97a3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4833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a49e2e97a3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5" name="Google Shape;515;ga49e2e97a3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90750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a49e2e97a3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5" name="Google Shape;515;ga49e2e97a3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75119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3" name="Picture 12" descr="Icon&#10;&#10;Description automatically generated">
            <a:extLst>
              <a:ext uri="{FF2B5EF4-FFF2-40B4-BE49-F238E27FC236}">
                <a16:creationId xmlns:a16="http://schemas.microsoft.com/office/drawing/2014/main" id="{5F164083-C63B-498F-9AA4-EE02C5DD9792}"/>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2312" r="1" b="2364"/>
          <a:stretch/>
        </p:blipFill>
        <p:spPr>
          <a:xfrm>
            <a:off x="-191386" y="994632"/>
            <a:ext cx="4922874" cy="4116419"/>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Tree>
    <p:extLst>
      <p:ext uri="{BB962C8B-B14F-4D97-AF65-F5344CB8AC3E}">
        <p14:creationId xmlns:p14="http://schemas.microsoft.com/office/powerpoint/2010/main" val="2751248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43D02-7CE2-4917-90CF-B3C0F8581992}"/>
              </a:ext>
            </a:extLst>
          </p:cNvPr>
          <p:cNvSpPr>
            <a:spLocks noGrp="1"/>
          </p:cNvSpPr>
          <p:nvPr>
            <p:ph type="title" hasCustomPrompt="1"/>
          </p:nvPr>
        </p:nvSpPr>
        <p:spPr/>
        <p:txBody>
          <a:bodyPr/>
          <a:lstStyle>
            <a:lvl1pPr>
              <a:defRPr/>
            </a:lvl1pPr>
          </a:lstStyle>
          <a:p>
            <a:pPr lvl="0"/>
            <a:r>
              <a:rPr lang="en-US" dirty="0"/>
              <a:t>Click to edit Master text styles</a:t>
            </a:r>
          </a:p>
        </p:txBody>
      </p:sp>
      <p:sp>
        <p:nvSpPr>
          <p:cNvPr id="3" name="Content Placeholder 2">
            <a:extLst>
              <a:ext uri="{FF2B5EF4-FFF2-40B4-BE49-F238E27FC236}">
                <a16:creationId xmlns:a16="http://schemas.microsoft.com/office/drawing/2014/main" id="{CE759521-1025-4253-B2C4-09FB9D2EB03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G" dirty="0"/>
          </a:p>
        </p:txBody>
      </p:sp>
      <p:pic>
        <p:nvPicPr>
          <p:cNvPr id="10" name="Picture 9" descr="Icon&#10;&#10;Description automatically generated">
            <a:extLst>
              <a:ext uri="{FF2B5EF4-FFF2-40B4-BE49-F238E27FC236}">
                <a16:creationId xmlns:a16="http://schemas.microsoft.com/office/drawing/2014/main" id="{57D59C9A-D003-49F1-8AB2-B56EB95F5BFF}"/>
              </a:ext>
            </a:extLst>
          </p:cNvPr>
          <p:cNvPicPr>
            <a:picLocks noChangeAspect="1"/>
          </p:cNvPicPr>
          <p:nvPr userDrawn="1"/>
        </p:nvPicPr>
        <p:blipFill>
          <a:blip r:embed="rId2">
            <a:duotone>
              <a:schemeClr val="bg2">
                <a:shade val="45000"/>
                <a:satMod val="135000"/>
              </a:schemeClr>
              <a:prstClr val="white"/>
            </a:duotone>
            <a:alphaModFix amt="20000"/>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40364" y="-701815"/>
            <a:ext cx="8433918" cy="8261629"/>
          </a:xfrm>
          <a:prstGeom prst="rect">
            <a:avLst/>
          </a:prstGeom>
        </p:spPr>
      </p:pic>
    </p:spTree>
    <p:extLst>
      <p:ext uri="{BB962C8B-B14F-4D97-AF65-F5344CB8AC3E}">
        <p14:creationId xmlns:p14="http://schemas.microsoft.com/office/powerpoint/2010/main" val="4116006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C90E1-17E1-4D67-9A0A-5490E087D2F6}"/>
              </a:ext>
            </a:extLst>
          </p:cNvPr>
          <p:cNvSpPr>
            <a:spLocks noGrp="1"/>
          </p:cNvSpPr>
          <p:nvPr>
            <p:ph type="title"/>
          </p:nvPr>
        </p:nvSpPr>
        <p:spPr>
          <a:xfrm>
            <a:off x="831850" y="1709738"/>
            <a:ext cx="10515600" cy="2852737"/>
          </a:xfrm>
        </p:spPr>
        <p:txBody>
          <a:bodyPr anchor="b"/>
          <a:lstStyle>
            <a:lvl1pPr>
              <a:defRPr sz="6000"/>
            </a:lvl1pPr>
          </a:lstStyle>
          <a:p>
            <a:endParaRPr lang="en-NG" dirty="0"/>
          </a:p>
        </p:txBody>
      </p:sp>
      <p:sp>
        <p:nvSpPr>
          <p:cNvPr id="3" name="Text Placeholder 2">
            <a:extLst>
              <a:ext uri="{FF2B5EF4-FFF2-40B4-BE49-F238E27FC236}">
                <a16:creationId xmlns:a16="http://schemas.microsoft.com/office/drawing/2014/main" id="{58908488-A4FE-4646-B907-678CA88D24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34C828-E204-4034-9196-55E99D4E3F62}"/>
              </a:ext>
            </a:extLst>
          </p:cNvPr>
          <p:cNvSpPr>
            <a:spLocks noGrp="1"/>
          </p:cNvSpPr>
          <p:nvPr>
            <p:ph type="dt" sz="half" idx="10"/>
          </p:nvPr>
        </p:nvSpPr>
        <p:spPr/>
        <p:txBody>
          <a:bodyPr/>
          <a:lstStyle/>
          <a:p>
            <a:fld id="{DC3F66AE-E1C1-4B5A-9981-D6ED7614366C}" type="datetime8">
              <a:rPr lang="en-NG" smtClean="0"/>
              <a:t>03/02/2025 12:00</a:t>
            </a:fld>
            <a:endParaRPr lang="en-NG" dirty="0"/>
          </a:p>
        </p:txBody>
      </p:sp>
      <p:sp>
        <p:nvSpPr>
          <p:cNvPr id="5" name="Footer Placeholder 4">
            <a:extLst>
              <a:ext uri="{FF2B5EF4-FFF2-40B4-BE49-F238E27FC236}">
                <a16:creationId xmlns:a16="http://schemas.microsoft.com/office/drawing/2014/main" id="{A342CC24-E2FB-4D93-92C8-7CACEBABED85}"/>
              </a:ext>
            </a:extLst>
          </p:cNvPr>
          <p:cNvSpPr>
            <a:spLocks noGrp="1"/>
          </p:cNvSpPr>
          <p:nvPr>
            <p:ph type="ftr" sz="quarter" idx="11"/>
          </p:nvPr>
        </p:nvSpPr>
        <p:spPr/>
        <p:txBody>
          <a:bodyPr/>
          <a:lstStyle/>
          <a:p>
            <a:endParaRPr lang="en-NG" dirty="0"/>
          </a:p>
        </p:txBody>
      </p:sp>
      <p:pic>
        <p:nvPicPr>
          <p:cNvPr id="8" name="Picture 7">
            <a:extLst>
              <a:ext uri="{FF2B5EF4-FFF2-40B4-BE49-F238E27FC236}">
                <a16:creationId xmlns:a16="http://schemas.microsoft.com/office/drawing/2014/main" id="{D4D7E034-F28D-4488-9838-C549FDE963FB}"/>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t="7319" b="7319"/>
          <a:stretch/>
        </p:blipFill>
        <p:spPr>
          <a:xfrm>
            <a:off x="0" y="-103976"/>
            <a:ext cx="4338084" cy="3627428"/>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Tree>
    <p:extLst>
      <p:ext uri="{BB962C8B-B14F-4D97-AF65-F5344CB8AC3E}">
        <p14:creationId xmlns:p14="http://schemas.microsoft.com/office/powerpoint/2010/main" val="4244218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BF2CF-F88F-4A9E-B8B4-223658606151}"/>
              </a:ext>
            </a:extLst>
          </p:cNvPr>
          <p:cNvSpPr>
            <a:spLocks noGrp="1"/>
          </p:cNvSpPr>
          <p:nvPr>
            <p:ph type="title"/>
          </p:nvPr>
        </p:nvSpPr>
        <p:spPr/>
        <p:txBody>
          <a:bodyPr/>
          <a:lstStyle/>
          <a:p>
            <a:r>
              <a:rPr lang="en-US"/>
              <a:t>Click to edit Master title style</a:t>
            </a:r>
            <a:endParaRPr lang="en-NG"/>
          </a:p>
        </p:txBody>
      </p:sp>
      <p:sp>
        <p:nvSpPr>
          <p:cNvPr id="3" name="Content Placeholder 2">
            <a:extLst>
              <a:ext uri="{FF2B5EF4-FFF2-40B4-BE49-F238E27FC236}">
                <a16:creationId xmlns:a16="http://schemas.microsoft.com/office/drawing/2014/main" id="{28C31E83-8BB8-44F5-92BB-48F12D1509C4}"/>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G" dirty="0"/>
          </a:p>
        </p:txBody>
      </p:sp>
      <p:sp>
        <p:nvSpPr>
          <p:cNvPr id="4" name="Content Placeholder 3">
            <a:extLst>
              <a:ext uri="{FF2B5EF4-FFF2-40B4-BE49-F238E27FC236}">
                <a16:creationId xmlns:a16="http://schemas.microsoft.com/office/drawing/2014/main" id="{E09D0AE1-6A32-45FD-81AD-5C9A4817FA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Tree>
    <p:extLst>
      <p:ext uri="{BB962C8B-B14F-4D97-AF65-F5344CB8AC3E}">
        <p14:creationId xmlns:p14="http://schemas.microsoft.com/office/powerpoint/2010/main" val="96641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6071E-9C67-4048-A4CC-961FEA70618F}"/>
              </a:ext>
            </a:extLst>
          </p:cNvPr>
          <p:cNvSpPr>
            <a:spLocks noGrp="1"/>
          </p:cNvSpPr>
          <p:nvPr>
            <p:ph type="title"/>
          </p:nvPr>
        </p:nvSpPr>
        <p:spPr>
          <a:xfrm>
            <a:off x="839788" y="365125"/>
            <a:ext cx="10515600" cy="1325563"/>
          </a:xfrm>
        </p:spPr>
        <p:txBody>
          <a:bodyPr/>
          <a:lstStyle/>
          <a:p>
            <a:r>
              <a:rPr lang="en-US"/>
              <a:t>Click to edit Master title style</a:t>
            </a:r>
            <a:endParaRPr lang="en-NG"/>
          </a:p>
        </p:txBody>
      </p:sp>
      <p:sp>
        <p:nvSpPr>
          <p:cNvPr id="3" name="Text Placeholder 2">
            <a:extLst>
              <a:ext uri="{FF2B5EF4-FFF2-40B4-BE49-F238E27FC236}">
                <a16:creationId xmlns:a16="http://schemas.microsoft.com/office/drawing/2014/main" id="{1058EFA6-7E8D-4BA1-9294-808FBB5134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4484FE-AA1D-4235-927C-6044033B3F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5" name="Text Placeholder 4">
            <a:extLst>
              <a:ext uri="{FF2B5EF4-FFF2-40B4-BE49-F238E27FC236}">
                <a16:creationId xmlns:a16="http://schemas.microsoft.com/office/drawing/2014/main" id="{17F26279-C3C7-4949-AEDB-05D7D85A0C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5A8B2F-9ACE-442F-8343-AA69A0ABF6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7" name="Date Placeholder 6">
            <a:extLst>
              <a:ext uri="{FF2B5EF4-FFF2-40B4-BE49-F238E27FC236}">
                <a16:creationId xmlns:a16="http://schemas.microsoft.com/office/drawing/2014/main" id="{E90351E5-F0C8-410F-A0EA-8913F64BDA67}"/>
              </a:ext>
            </a:extLst>
          </p:cNvPr>
          <p:cNvSpPr>
            <a:spLocks noGrp="1"/>
          </p:cNvSpPr>
          <p:nvPr>
            <p:ph type="dt" sz="half" idx="10"/>
          </p:nvPr>
        </p:nvSpPr>
        <p:spPr/>
        <p:txBody>
          <a:bodyPr/>
          <a:lstStyle/>
          <a:p>
            <a:fld id="{CDFA6565-B11C-43DD-9003-62DD428B456F}" type="datetime8">
              <a:rPr lang="en-NG" smtClean="0"/>
              <a:t>03/02/2025 12:00</a:t>
            </a:fld>
            <a:endParaRPr lang="en-NG" dirty="0"/>
          </a:p>
        </p:txBody>
      </p:sp>
      <p:sp>
        <p:nvSpPr>
          <p:cNvPr id="8" name="Footer Placeholder 7">
            <a:extLst>
              <a:ext uri="{FF2B5EF4-FFF2-40B4-BE49-F238E27FC236}">
                <a16:creationId xmlns:a16="http://schemas.microsoft.com/office/drawing/2014/main" id="{9D44EF73-2328-47AA-90C8-CF62B883BFE0}"/>
              </a:ext>
            </a:extLst>
          </p:cNvPr>
          <p:cNvSpPr>
            <a:spLocks noGrp="1"/>
          </p:cNvSpPr>
          <p:nvPr>
            <p:ph type="ftr" sz="quarter" idx="11"/>
          </p:nvPr>
        </p:nvSpPr>
        <p:spPr/>
        <p:txBody>
          <a:bodyPr/>
          <a:lstStyle/>
          <a:p>
            <a:endParaRPr lang="en-NG" dirty="0"/>
          </a:p>
        </p:txBody>
      </p:sp>
      <p:sp>
        <p:nvSpPr>
          <p:cNvPr id="9" name="Slide Number Placeholder 8">
            <a:extLst>
              <a:ext uri="{FF2B5EF4-FFF2-40B4-BE49-F238E27FC236}">
                <a16:creationId xmlns:a16="http://schemas.microsoft.com/office/drawing/2014/main" id="{5C76D2A8-7CD9-4AF3-9780-1E831D3362CB}"/>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dirty="0"/>
          </a:p>
        </p:txBody>
      </p:sp>
    </p:spTree>
    <p:extLst>
      <p:ext uri="{BB962C8B-B14F-4D97-AF65-F5344CB8AC3E}">
        <p14:creationId xmlns:p14="http://schemas.microsoft.com/office/powerpoint/2010/main" val="1388325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4538D-1B93-440E-ADFD-623FFBE9DDEC}"/>
              </a:ext>
            </a:extLst>
          </p:cNvPr>
          <p:cNvSpPr>
            <a:spLocks noGrp="1"/>
          </p:cNvSpPr>
          <p:nvPr>
            <p:ph type="title"/>
          </p:nvPr>
        </p:nvSpPr>
        <p:spPr/>
        <p:txBody>
          <a:bodyPr/>
          <a:lstStyle/>
          <a:p>
            <a:r>
              <a:rPr lang="en-US"/>
              <a:t>Click to edit Master title style</a:t>
            </a:r>
            <a:endParaRPr lang="en-NG"/>
          </a:p>
        </p:txBody>
      </p:sp>
      <p:sp>
        <p:nvSpPr>
          <p:cNvPr id="3" name="Date Placeholder 2">
            <a:extLst>
              <a:ext uri="{FF2B5EF4-FFF2-40B4-BE49-F238E27FC236}">
                <a16:creationId xmlns:a16="http://schemas.microsoft.com/office/drawing/2014/main" id="{EED765EC-76F6-4114-BCB9-4CA40C1703EF}"/>
              </a:ext>
            </a:extLst>
          </p:cNvPr>
          <p:cNvSpPr>
            <a:spLocks noGrp="1"/>
          </p:cNvSpPr>
          <p:nvPr>
            <p:ph type="dt" sz="half" idx="10"/>
          </p:nvPr>
        </p:nvSpPr>
        <p:spPr/>
        <p:txBody>
          <a:bodyPr/>
          <a:lstStyle/>
          <a:p>
            <a:fld id="{7E3FF1FD-3835-4FBE-BE49-28F251712F65}" type="datetime8">
              <a:rPr lang="en-NG" smtClean="0"/>
              <a:t>03/02/2025 12:00</a:t>
            </a:fld>
            <a:endParaRPr lang="en-NG" dirty="0"/>
          </a:p>
        </p:txBody>
      </p:sp>
      <p:sp>
        <p:nvSpPr>
          <p:cNvPr id="4" name="Footer Placeholder 3">
            <a:extLst>
              <a:ext uri="{FF2B5EF4-FFF2-40B4-BE49-F238E27FC236}">
                <a16:creationId xmlns:a16="http://schemas.microsoft.com/office/drawing/2014/main" id="{AAA5F0AD-F3C2-4905-B5C5-6D9D0D42234A}"/>
              </a:ext>
            </a:extLst>
          </p:cNvPr>
          <p:cNvSpPr>
            <a:spLocks noGrp="1"/>
          </p:cNvSpPr>
          <p:nvPr>
            <p:ph type="ftr" sz="quarter" idx="11"/>
          </p:nvPr>
        </p:nvSpPr>
        <p:spPr/>
        <p:txBody>
          <a:bodyPr/>
          <a:lstStyle/>
          <a:p>
            <a:endParaRPr lang="en-NG" dirty="0"/>
          </a:p>
        </p:txBody>
      </p:sp>
      <p:sp>
        <p:nvSpPr>
          <p:cNvPr id="5" name="Slide Number Placeholder 4">
            <a:extLst>
              <a:ext uri="{FF2B5EF4-FFF2-40B4-BE49-F238E27FC236}">
                <a16:creationId xmlns:a16="http://schemas.microsoft.com/office/drawing/2014/main" id="{70ED46CD-519C-4B8B-A16B-424BCF00C091}"/>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dirty="0"/>
          </a:p>
        </p:txBody>
      </p:sp>
      <p:pic>
        <p:nvPicPr>
          <p:cNvPr id="7" name="Picture 6" descr="Icon&#10;&#10;Description automatically generated">
            <a:extLst>
              <a:ext uri="{FF2B5EF4-FFF2-40B4-BE49-F238E27FC236}">
                <a16:creationId xmlns:a16="http://schemas.microsoft.com/office/drawing/2014/main" id="{69301F29-4B0E-430E-8821-CBF7CDE6065F}"/>
              </a:ext>
            </a:extLst>
          </p:cNvPr>
          <p:cNvPicPr>
            <a:picLocks noChangeAspect="1"/>
          </p:cNvPicPr>
          <p:nvPr userDrawn="1"/>
        </p:nvPicPr>
        <p:blipFill>
          <a:blip r:embed="rId2" cstate="hqprint">
            <a:duotone>
              <a:schemeClr val="bg2">
                <a:shade val="45000"/>
                <a:satMod val="135000"/>
              </a:schemeClr>
              <a:prstClr val="white"/>
            </a:duotone>
            <a:alphaModFix amt="20000"/>
            <a:extLst>
              <a:ext uri="{28A0092B-C50C-407E-A947-70E740481C1C}">
                <a14:useLocalDpi xmlns:a14="http://schemas.microsoft.com/office/drawing/2010/main" val="0"/>
              </a:ext>
            </a:extLst>
          </a:blip>
          <a:stretch>
            <a:fillRect/>
          </a:stretch>
        </p:blipFill>
        <p:spPr>
          <a:xfrm>
            <a:off x="2595491" y="0"/>
            <a:ext cx="7001017" cy="6858000"/>
          </a:xfrm>
          <a:prstGeom prst="rect">
            <a:avLst/>
          </a:prstGeom>
        </p:spPr>
      </p:pic>
    </p:spTree>
    <p:extLst>
      <p:ext uri="{BB962C8B-B14F-4D97-AF65-F5344CB8AC3E}">
        <p14:creationId xmlns:p14="http://schemas.microsoft.com/office/powerpoint/2010/main" val="3980769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1A992356-3A08-4667-8C6D-0664F56998A4}"/>
              </a:ext>
            </a:extLst>
          </p:cNvPr>
          <p:cNvPicPr>
            <a:picLocks noChangeAspect="1"/>
          </p:cNvPicPr>
          <p:nvPr userDrawn="1"/>
        </p:nvPicPr>
        <p:blipFill>
          <a:blip r:embed="rId2" cstate="hqprint">
            <a:duotone>
              <a:schemeClr val="bg2">
                <a:shade val="45000"/>
                <a:satMod val="135000"/>
              </a:schemeClr>
              <a:prstClr val="white"/>
            </a:duotone>
            <a:alphaModFix amt="20000"/>
            <a:extLst>
              <a:ext uri="{28A0092B-C50C-407E-A947-70E740481C1C}">
                <a14:useLocalDpi xmlns:a14="http://schemas.microsoft.com/office/drawing/2010/main" val="0"/>
              </a:ext>
            </a:extLst>
          </a:blip>
          <a:stretch>
            <a:fillRect/>
          </a:stretch>
        </p:blipFill>
        <p:spPr>
          <a:xfrm>
            <a:off x="2595491" y="0"/>
            <a:ext cx="7001017" cy="6858000"/>
          </a:xfrm>
          <a:prstGeom prst="rect">
            <a:avLst/>
          </a:prstGeom>
        </p:spPr>
      </p:pic>
    </p:spTree>
    <p:extLst>
      <p:ext uri="{BB962C8B-B14F-4D97-AF65-F5344CB8AC3E}">
        <p14:creationId xmlns:p14="http://schemas.microsoft.com/office/powerpoint/2010/main" val="343596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470A8-6424-4BEE-A0BA-51E920A6AF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Content Placeholder 2">
            <a:extLst>
              <a:ext uri="{FF2B5EF4-FFF2-40B4-BE49-F238E27FC236}">
                <a16:creationId xmlns:a16="http://schemas.microsoft.com/office/drawing/2014/main" id="{D222A776-1C88-4108-9B9D-8F1BFC2F09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Text Placeholder 3">
            <a:extLst>
              <a:ext uri="{FF2B5EF4-FFF2-40B4-BE49-F238E27FC236}">
                <a16:creationId xmlns:a16="http://schemas.microsoft.com/office/drawing/2014/main" id="{CF3D7F38-7837-4EF9-9010-A3CF79462E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782839-6AD3-45B2-9968-5F27C2CA5958}"/>
              </a:ext>
            </a:extLst>
          </p:cNvPr>
          <p:cNvSpPr>
            <a:spLocks noGrp="1"/>
          </p:cNvSpPr>
          <p:nvPr>
            <p:ph type="dt" sz="half" idx="10"/>
          </p:nvPr>
        </p:nvSpPr>
        <p:spPr/>
        <p:txBody>
          <a:bodyPr/>
          <a:lstStyle/>
          <a:p>
            <a:fld id="{005DB5D7-2A78-4175-B282-F2CAD926D61B}" type="datetime8">
              <a:rPr lang="en-NG" smtClean="0"/>
              <a:t>03/02/2025 12:00</a:t>
            </a:fld>
            <a:endParaRPr lang="en-NG" dirty="0"/>
          </a:p>
        </p:txBody>
      </p:sp>
      <p:sp>
        <p:nvSpPr>
          <p:cNvPr id="6" name="Footer Placeholder 5">
            <a:extLst>
              <a:ext uri="{FF2B5EF4-FFF2-40B4-BE49-F238E27FC236}">
                <a16:creationId xmlns:a16="http://schemas.microsoft.com/office/drawing/2014/main" id="{7EF9EE5C-A04E-4598-8464-4FCFD1D3DFE2}"/>
              </a:ext>
            </a:extLst>
          </p:cNvPr>
          <p:cNvSpPr>
            <a:spLocks noGrp="1"/>
          </p:cNvSpPr>
          <p:nvPr>
            <p:ph type="ftr" sz="quarter" idx="11"/>
          </p:nvPr>
        </p:nvSpPr>
        <p:spPr/>
        <p:txBody>
          <a:bodyPr/>
          <a:lstStyle/>
          <a:p>
            <a:endParaRPr lang="en-NG" dirty="0"/>
          </a:p>
        </p:txBody>
      </p:sp>
      <p:sp>
        <p:nvSpPr>
          <p:cNvPr id="7" name="Slide Number Placeholder 6">
            <a:extLst>
              <a:ext uri="{FF2B5EF4-FFF2-40B4-BE49-F238E27FC236}">
                <a16:creationId xmlns:a16="http://schemas.microsoft.com/office/drawing/2014/main" id="{497A37DB-2168-4DB4-8B81-F5B584C0E949}"/>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dirty="0"/>
          </a:p>
        </p:txBody>
      </p:sp>
    </p:spTree>
    <p:extLst>
      <p:ext uri="{BB962C8B-B14F-4D97-AF65-F5344CB8AC3E}">
        <p14:creationId xmlns:p14="http://schemas.microsoft.com/office/powerpoint/2010/main" val="2326578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87B35-1A31-4017-A118-F9CAF6C0A5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Picture Placeholder 2">
            <a:extLst>
              <a:ext uri="{FF2B5EF4-FFF2-40B4-BE49-F238E27FC236}">
                <a16:creationId xmlns:a16="http://schemas.microsoft.com/office/drawing/2014/main" id="{D8C6FDCA-3E05-49DD-878F-12D662922B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G" dirty="0"/>
          </a:p>
        </p:txBody>
      </p:sp>
      <p:sp>
        <p:nvSpPr>
          <p:cNvPr id="4" name="Text Placeholder 3">
            <a:extLst>
              <a:ext uri="{FF2B5EF4-FFF2-40B4-BE49-F238E27FC236}">
                <a16:creationId xmlns:a16="http://schemas.microsoft.com/office/drawing/2014/main" id="{F83C4B57-6707-4672-866C-440B8A334B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D33C3D-C14C-453B-9274-CEB32EA23477}"/>
              </a:ext>
            </a:extLst>
          </p:cNvPr>
          <p:cNvSpPr>
            <a:spLocks noGrp="1"/>
          </p:cNvSpPr>
          <p:nvPr>
            <p:ph type="dt" sz="half" idx="10"/>
          </p:nvPr>
        </p:nvSpPr>
        <p:spPr/>
        <p:txBody>
          <a:bodyPr/>
          <a:lstStyle/>
          <a:p>
            <a:fld id="{26B037D0-506D-49EC-8863-6F1F72A8504C}" type="datetime8">
              <a:rPr lang="en-NG" smtClean="0"/>
              <a:t>03/02/2025 12:00</a:t>
            </a:fld>
            <a:endParaRPr lang="en-NG" dirty="0"/>
          </a:p>
        </p:txBody>
      </p:sp>
      <p:sp>
        <p:nvSpPr>
          <p:cNvPr id="6" name="Footer Placeholder 5">
            <a:extLst>
              <a:ext uri="{FF2B5EF4-FFF2-40B4-BE49-F238E27FC236}">
                <a16:creationId xmlns:a16="http://schemas.microsoft.com/office/drawing/2014/main" id="{F0EAC79B-816F-4028-9651-7C3BC489A355}"/>
              </a:ext>
            </a:extLst>
          </p:cNvPr>
          <p:cNvSpPr>
            <a:spLocks noGrp="1"/>
          </p:cNvSpPr>
          <p:nvPr>
            <p:ph type="ftr" sz="quarter" idx="11"/>
          </p:nvPr>
        </p:nvSpPr>
        <p:spPr/>
        <p:txBody>
          <a:bodyPr/>
          <a:lstStyle/>
          <a:p>
            <a:endParaRPr lang="en-NG" dirty="0"/>
          </a:p>
        </p:txBody>
      </p:sp>
      <p:sp>
        <p:nvSpPr>
          <p:cNvPr id="7" name="Slide Number Placeholder 6">
            <a:extLst>
              <a:ext uri="{FF2B5EF4-FFF2-40B4-BE49-F238E27FC236}">
                <a16:creationId xmlns:a16="http://schemas.microsoft.com/office/drawing/2014/main" id="{6D8A5DF3-FE50-4479-875A-5A16599DA92E}"/>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dirty="0"/>
          </a:p>
        </p:txBody>
      </p:sp>
    </p:spTree>
    <p:extLst>
      <p:ext uri="{BB962C8B-B14F-4D97-AF65-F5344CB8AC3E}">
        <p14:creationId xmlns:p14="http://schemas.microsoft.com/office/powerpoint/2010/main" val="2932851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B323-D84C-4814-8525-D6E829FE2771}"/>
              </a:ext>
            </a:extLst>
          </p:cNvPr>
          <p:cNvSpPr>
            <a:spLocks noGrp="1"/>
          </p:cNvSpPr>
          <p:nvPr>
            <p:ph type="title"/>
          </p:nvPr>
        </p:nvSpPr>
        <p:spPr/>
        <p:txBody>
          <a:bodyPr/>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2368D854-C423-4492-B315-A87EDFABF7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2D499CFE-9333-418A-ACF4-82DD2A34534B}"/>
              </a:ext>
            </a:extLst>
          </p:cNvPr>
          <p:cNvSpPr>
            <a:spLocks noGrp="1"/>
          </p:cNvSpPr>
          <p:nvPr>
            <p:ph type="dt" sz="half" idx="10"/>
          </p:nvPr>
        </p:nvSpPr>
        <p:spPr/>
        <p:txBody>
          <a:bodyPr/>
          <a:lstStyle/>
          <a:p>
            <a:fld id="{8528541A-323F-42A2-AAB0-EA8D06BEB39F}" type="datetime8">
              <a:rPr lang="en-NG" smtClean="0"/>
              <a:t>03/02/2025 12:00</a:t>
            </a:fld>
            <a:endParaRPr lang="en-NG" dirty="0"/>
          </a:p>
        </p:txBody>
      </p:sp>
      <p:sp>
        <p:nvSpPr>
          <p:cNvPr id="5" name="Footer Placeholder 4">
            <a:extLst>
              <a:ext uri="{FF2B5EF4-FFF2-40B4-BE49-F238E27FC236}">
                <a16:creationId xmlns:a16="http://schemas.microsoft.com/office/drawing/2014/main" id="{99DC639F-894F-4EBA-A430-EEA0043FF046}"/>
              </a:ext>
            </a:extLst>
          </p:cNvPr>
          <p:cNvSpPr>
            <a:spLocks noGrp="1"/>
          </p:cNvSpPr>
          <p:nvPr>
            <p:ph type="ftr" sz="quarter" idx="11"/>
          </p:nvPr>
        </p:nvSpPr>
        <p:spPr/>
        <p:txBody>
          <a:bodyPr/>
          <a:lstStyle/>
          <a:p>
            <a:endParaRPr lang="en-NG" dirty="0"/>
          </a:p>
        </p:txBody>
      </p:sp>
      <p:sp>
        <p:nvSpPr>
          <p:cNvPr id="6" name="Slide Number Placeholder 5">
            <a:extLst>
              <a:ext uri="{FF2B5EF4-FFF2-40B4-BE49-F238E27FC236}">
                <a16:creationId xmlns:a16="http://schemas.microsoft.com/office/drawing/2014/main" id="{A87C587F-D0E5-49C4-99A0-D7533430A0B4}"/>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dirty="0"/>
          </a:p>
        </p:txBody>
      </p:sp>
    </p:spTree>
    <p:extLst>
      <p:ext uri="{BB962C8B-B14F-4D97-AF65-F5344CB8AC3E}">
        <p14:creationId xmlns:p14="http://schemas.microsoft.com/office/powerpoint/2010/main" val="41884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2C2BAE-3E09-41C4-A706-317114C55ED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B320CACC-E51C-4632-87AC-E2C4F5ADE9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D7458DDD-F70A-4A03-A11E-C1ADA9087385}"/>
              </a:ext>
            </a:extLst>
          </p:cNvPr>
          <p:cNvSpPr>
            <a:spLocks noGrp="1"/>
          </p:cNvSpPr>
          <p:nvPr>
            <p:ph type="dt" sz="half" idx="10"/>
          </p:nvPr>
        </p:nvSpPr>
        <p:spPr/>
        <p:txBody>
          <a:bodyPr/>
          <a:lstStyle/>
          <a:p>
            <a:fld id="{6A21BDA7-3F11-47AF-85A8-788A922FBC08}" type="datetime8">
              <a:rPr lang="en-NG" smtClean="0"/>
              <a:t>03/02/2025 12:00</a:t>
            </a:fld>
            <a:endParaRPr lang="en-NG" dirty="0"/>
          </a:p>
        </p:txBody>
      </p:sp>
      <p:sp>
        <p:nvSpPr>
          <p:cNvPr id="5" name="Footer Placeholder 4">
            <a:extLst>
              <a:ext uri="{FF2B5EF4-FFF2-40B4-BE49-F238E27FC236}">
                <a16:creationId xmlns:a16="http://schemas.microsoft.com/office/drawing/2014/main" id="{C0B2D0C1-76E2-4D6D-BF6D-BEEA95DC42D6}"/>
              </a:ext>
            </a:extLst>
          </p:cNvPr>
          <p:cNvSpPr>
            <a:spLocks noGrp="1"/>
          </p:cNvSpPr>
          <p:nvPr>
            <p:ph type="ftr" sz="quarter" idx="11"/>
          </p:nvPr>
        </p:nvSpPr>
        <p:spPr/>
        <p:txBody>
          <a:bodyPr/>
          <a:lstStyle/>
          <a:p>
            <a:endParaRPr lang="en-NG" dirty="0"/>
          </a:p>
        </p:txBody>
      </p:sp>
      <p:sp>
        <p:nvSpPr>
          <p:cNvPr id="6" name="Slide Number Placeholder 5">
            <a:extLst>
              <a:ext uri="{FF2B5EF4-FFF2-40B4-BE49-F238E27FC236}">
                <a16:creationId xmlns:a16="http://schemas.microsoft.com/office/drawing/2014/main" id="{ED8D128A-C2AF-4471-A482-38AB20C572CB}"/>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dirty="0"/>
          </a:p>
        </p:txBody>
      </p:sp>
    </p:spTree>
    <p:extLst>
      <p:ext uri="{BB962C8B-B14F-4D97-AF65-F5344CB8AC3E}">
        <p14:creationId xmlns:p14="http://schemas.microsoft.com/office/powerpoint/2010/main" val="1175470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C94C6CE-6824-4E7E-ACEC-D73C4FED998E}"/>
              </a:ext>
            </a:extLst>
          </p:cNvPr>
          <p:cNvSpPr>
            <a:spLocks noGrp="1"/>
          </p:cNvSpPr>
          <p:nvPr>
            <p:ph type="pic" sz="quarter" idx="10"/>
          </p:nvPr>
        </p:nvSpPr>
        <p:spPr>
          <a:xfrm>
            <a:off x="0" y="0"/>
            <a:ext cx="12192000" cy="6858000"/>
          </a:xfrm>
          <a:prstGeom prst="rect">
            <a:avLst/>
          </a:prstGeom>
          <a:solidFill>
            <a:schemeClr val="tx1">
              <a:lumMod val="50000"/>
              <a:lumOff val="50000"/>
              <a:alpha val="10000"/>
            </a:schemeClr>
          </a:solidFill>
        </p:spPr>
        <p:txBody>
          <a:bodyPr wrap="square">
            <a:noAutofit/>
          </a:bodyPr>
          <a:lstStyle>
            <a:lvl1pPr>
              <a:defRPr lang="en-US" sz="1400"/>
            </a:lvl1pPr>
          </a:lstStyle>
          <a:p>
            <a:pPr marL="0" lvl="0" indent="0">
              <a:buNone/>
            </a:pPr>
            <a:endParaRPr lang="en-US" dirty="0"/>
          </a:p>
        </p:txBody>
      </p:sp>
      <p:pic>
        <p:nvPicPr>
          <p:cNvPr id="2" name="Picture 1">
            <a:extLst>
              <a:ext uri="{FF2B5EF4-FFF2-40B4-BE49-F238E27FC236}">
                <a16:creationId xmlns:a16="http://schemas.microsoft.com/office/drawing/2014/main" id="{C4D32676-AD09-DE12-130A-A39078B074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5509" y="5657561"/>
            <a:ext cx="1085850" cy="1085850"/>
          </a:xfrm>
          <a:prstGeom prst="rect">
            <a:avLst/>
          </a:prstGeom>
        </p:spPr>
      </p:pic>
    </p:spTree>
    <p:extLst>
      <p:ext uri="{BB962C8B-B14F-4D97-AF65-F5344CB8AC3E}">
        <p14:creationId xmlns:p14="http://schemas.microsoft.com/office/powerpoint/2010/main" val="69735505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nodePh="1">
                                  <p:stCondLst>
                                    <p:cond delay="0"/>
                                  </p:stCondLst>
                                  <p:endCondLst>
                                    <p:cond evt="begin" delay="0">
                                      <p:tn val="5"/>
                                    </p:cond>
                                  </p:endCondLst>
                                  <p:childTnLst>
                                    <p:animScale>
                                      <p:cBhvr>
                                        <p:cTn id="6" dur="2000" fill="hold"/>
                                        <p:tgtEl>
                                          <p:spTgt spid="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el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D46E299-7C03-4B57-B428-52D012406EF7}" type="datetime1">
              <a:rPr lang="en-US" smtClean="0"/>
              <a:t>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dirty="0"/>
          </a:p>
        </p:txBody>
      </p:sp>
    </p:spTree>
    <p:extLst>
      <p:ext uri="{BB962C8B-B14F-4D97-AF65-F5344CB8AC3E}">
        <p14:creationId xmlns:p14="http://schemas.microsoft.com/office/powerpoint/2010/main" val="22353783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7768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Key Takeaways">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A3D8856B-7A24-4C55-9910-ED81BFA0A027}"/>
              </a:ext>
            </a:extLst>
          </p:cNvPr>
          <p:cNvSpPr>
            <a:spLocks noGrp="1"/>
          </p:cNvSpPr>
          <p:nvPr>
            <p:ph type="pic" sz="quarter" idx="17" hasCustomPrompt="1"/>
          </p:nvPr>
        </p:nvSpPr>
        <p:spPr>
          <a:xfrm>
            <a:off x="0" y="0"/>
            <a:ext cx="6096000" cy="6858000"/>
          </a:xfrm>
          <a:prstGeom prst="rect">
            <a:avLst/>
          </a:prstGeom>
        </p:spPr>
        <p:txBody>
          <a:bodyPr/>
          <a:lstStyle>
            <a:lvl1pPr marL="0" indent="0" algn="ctr">
              <a:buNone/>
              <a:defRPr/>
            </a:lvl1pPr>
          </a:lstStyle>
          <a:p>
            <a:r>
              <a:rPr lang="en-US" dirty="0"/>
              <a:t>Click to add photo</a:t>
            </a:r>
          </a:p>
        </p:txBody>
      </p:sp>
      <p:sp>
        <p:nvSpPr>
          <p:cNvPr id="4" name="Date Placeholder 3">
            <a:extLst>
              <a:ext uri="{FF2B5EF4-FFF2-40B4-BE49-F238E27FC236}">
                <a16:creationId xmlns:a16="http://schemas.microsoft.com/office/drawing/2014/main" id="{F70415A3-6E46-4BC3-B867-3A6A61D0F55F}"/>
              </a:ext>
            </a:extLst>
          </p:cNvPr>
          <p:cNvSpPr>
            <a:spLocks noGrp="1"/>
          </p:cNvSpPr>
          <p:nvPr>
            <p:ph type="dt" sz="half" idx="10"/>
          </p:nvPr>
        </p:nvSpPr>
        <p:spPr/>
        <p:txBody>
          <a:bodyPr/>
          <a:lstStyle>
            <a:lvl1pPr>
              <a:defRPr>
                <a:solidFill>
                  <a:schemeClr val="bg1"/>
                </a:solidFill>
              </a:defRPr>
            </a:lvl1pPr>
          </a:lstStyle>
          <a:p>
            <a:fld id="{1BAF15B2-48EE-4F69-B2F2-4DE0A81E1A62}" type="datetime8">
              <a:rPr lang="en-NG" smtClean="0"/>
              <a:t>03/02/2025 12:00</a:t>
            </a:fld>
            <a:endParaRPr lang="en-US" dirty="0"/>
          </a:p>
        </p:txBody>
      </p:sp>
      <p:sp>
        <p:nvSpPr>
          <p:cNvPr id="9" name="Content Placeholder 15">
            <a:extLst>
              <a:ext uri="{FF2B5EF4-FFF2-40B4-BE49-F238E27FC236}">
                <a16:creationId xmlns:a16="http://schemas.microsoft.com/office/drawing/2014/main" id="{3B3118EB-9968-4E6E-B2B6-A76765DCFA49}"/>
              </a:ext>
            </a:extLst>
          </p:cNvPr>
          <p:cNvSpPr>
            <a:spLocks noGrp="1"/>
          </p:cNvSpPr>
          <p:nvPr>
            <p:ph sz="quarter" idx="16" hasCustomPrompt="1"/>
          </p:nvPr>
        </p:nvSpPr>
        <p:spPr>
          <a:xfrm>
            <a:off x="7101510" y="2431280"/>
            <a:ext cx="4288971" cy="3055121"/>
          </a:xfrm>
          <a:prstGeom prst="rect">
            <a:avLst/>
          </a:prstGeom>
        </p:spPr>
        <p:txBody>
          <a:bodyPr/>
          <a:lstStyle>
            <a:lvl1pPr marL="0" indent="0">
              <a:lnSpc>
                <a:spcPct val="150000"/>
              </a:lnSpc>
              <a:spcBef>
                <a:spcPts val="0"/>
              </a:spcBef>
              <a:spcAft>
                <a:spcPts val="1200"/>
              </a:spcAft>
              <a:buNone/>
              <a:defRPr sz="1400" spc="100" baseline="0">
                <a:solidFill>
                  <a:schemeClr val="accent1"/>
                </a:solidFill>
              </a:defRPr>
            </a:lvl1pPr>
          </a:lstStyle>
          <a:p>
            <a:pPr lvl="0"/>
            <a:r>
              <a:rPr lang="en-US"/>
              <a:t>Click to add text</a:t>
            </a:r>
          </a:p>
        </p:txBody>
      </p:sp>
      <p:sp>
        <p:nvSpPr>
          <p:cNvPr id="10" name="Footer Placeholder 4">
            <a:extLst>
              <a:ext uri="{FF2B5EF4-FFF2-40B4-BE49-F238E27FC236}">
                <a16:creationId xmlns:a16="http://schemas.microsoft.com/office/drawing/2014/main" id="{3ABAA64D-DEC0-453B-A9D7-7183AF0CEF2F}"/>
              </a:ext>
            </a:extLst>
          </p:cNvPr>
          <p:cNvSpPr>
            <a:spLocks noGrp="1"/>
          </p:cNvSpPr>
          <p:nvPr>
            <p:ph type="ftr" sz="quarter" idx="11"/>
          </p:nvPr>
        </p:nvSpPr>
        <p:spPr>
          <a:xfrm>
            <a:off x="6519230" y="6356351"/>
            <a:ext cx="3152912" cy="365125"/>
          </a:xfrm>
        </p:spPr>
        <p:txBody>
          <a:bodyPr/>
          <a:lstStyle>
            <a:lvl1pPr algn="l">
              <a:defRPr>
                <a:solidFill>
                  <a:schemeClr val="accent6">
                    <a:lumMod val="75000"/>
                  </a:schemeClr>
                </a:solidFill>
              </a:defRPr>
            </a:lvl1pPr>
          </a:lstStyle>
          <a:p>
            <a:endParaRPr lang="en-US" dirty="0"/>
          </a:p>
        </p:txBody>
      </p:sp>
      <p:sp>
        <p:nvSpPr>
          <p:cNvPr id="11" name="Slide Number Placeholder 5">
            <a:extLst>
              <a:ext uri="{FF2B5EF4-FFF2-40B4-BE49-F238E27FC236}">
                <a16:creationId xmlns:a16="http://schemas.microsoft.com/office/drawing/2014/main" id="{F74F7F62-A2D6-471E-83D8-44BA2699C00F}"/>
              </a:ext>
            </a:extLst>
          </p:cNvPr>
          <p:cNvSpPr>
            <a:spLocks noGrp="1"/>
          </p:cNvSpPr>
          <p:nvPr>
            <p:ph type="sldNum" sz="quarter" idx="12"/>
          </p:nvPr>
        </p:nvSpPr>
        <p:spPr>
          <a:xfrm>
            <a:off x="10510345" y="6356351"/>
            <a:ext cx="843455" cy="365125"/>
          </a:xfrm>
        </p:spPr>
        <p:txBody>
          <a:bodyPr/>
          <a:lstStyle>
            <a:lvl1pPr>
              <a:defRPr>
                <a:solidFill>
                  <a:schemeClr val="accent6">
                    <a:lumMod val="75000"/>
                  </a:schemeClr>
                </a:solidFill>
              </a:defRPr>
            </a:lvl1pPr>
          </a:lstStyle>
          <a:p>
            <a:fld id="{18D65601-5AE2-46FC-B138-694DDD2B510D}" type="slidenum">
              <a:rPr lang="en-US" smtClean="0"/>
              <a:pPr/>
              <a:t>‹#›</a:t>
            </a:fld>
            <a:endParaRPr lang="en-US" dirty="0"/>
          </a:p>
        </p:txBody>
      </p:sp>
      <p:cxnSp>
        <p:nvCxnSpPr>
          <p:cNvPr id="12" name="Straight Connector 11">
            <a:extLst>
              <a:ext uri="{FF2B5EF4-FFF2-40B4-BE49-F238E27FC236}">
                <a16:creationId xmlns:a16="http://schemas.microsoft.com/office/drawing/2014/main" id="{CF88F189-31A8-4BA7-80D9-4A40A4E2B87D}"/>
              </a:ext>
              <a:ext uri="{C183D7F6-B498-43B3-948B-1728B52AA6E4}">
                <adec:decorative xmlns:adec="http://schemas.microsoft.com/office/drawing/2017/decorative" val="1"/>
              </a:ext>
            </a:extLst>
          </p:cNvPr>
          <p:cNvCxnSpPr>
            <a:cxnSpLocks/>
          </p:cNvCxnSpPr>
          <p:nvPr userDrawn="1"/>
        </p:nvCxnSpPr>
        <p:spPr>
          <a:xfrm>
            <a:off x="6834820" y="-3975"/>
            <a:ext cx="0" cy="215934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4EE86B4-3F11-45CB-96F9-7D1AB761A588}"/>
              </a:ext>
            </a:extLst>
          </p:cNvPr>
          <p:cNvSpPr>
            <a:spLocks noGrp="1"/>
          </p:cNvSpPr>
          <p:nvPr>
            <p:ph type="title"/>
          </p:nvPr>
        </p:nvSpPr>
        <p:spPr>
          <a:xfrm>
            <a:off x="7101507" y="1761891"/>
            <a:ext cx="4288971" cy="532862"/>
          </a:xfrm>
          <a:prstGeom prst="rect">
            <a:avLst/>
          </a:prstGeom>
        </p:spPr>
        <p:txBody>
          <a:bodyPr anchor="ctr"/>
          <a:lstStyle>
            <a:lvl1pPr>
              <a:lnSpc>
                <a:spcPct val="125000"/>
              </a:lnSpc>
              <a:defRPr lang="en-US" sz="2400" spc="100" baseline="0">
                <a:solidFill>
                  <a:schemeClr val="accent1"/>
                </a:solidFill>
                <a:ea typeface="+mn-ea"/>
                <a:cs typeface="+mn-cs"/>
              </a:defRPr>
            </a:lvl1pPr>
          </a:lstStyle>
          <a:p>
            <a:pPr marL="0" lvl="0" indent="0">
              <a:lnSpc>
                <a:spcPct val="125000"/>
              </a:lnSpc>
              <a:spcBef>
                <a:spcPts val="0"/>
              </a:spcBef>
              <a:buFont typeface="Arial" panose="020B0604020202020204" pitchFamily="34" charset="0"/>
            </a:pPr>
            <a:r>
              <a:rPr lang="en-US"/>
              <a:t>Click to edit Master title style</a:t>
            </a:r>
          </a:p>
        </p:txBody>
      </p:sp>
    </p:spTree>
    <p:extLst>
      <p:ext uri="{BB962C8B-B14F-4D97-AF65-F5344CB8AC3E}">
        <p14:creationId xmlns:p14="http://schemas.microsoft.com/office/powerpoint/2010/main" val="725723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FE3E-14BB-4DC6-A806-1E62C1D2446E}"/>
              </a:ext>
            </a:extLst>
          </p:cNvPr>
          <p:cNvSpPr>
            <a:spLocks noGrp="1"/>
          </p:cNvSpPr>
          <p:nvPr>
            <p:ph type="title"/>
          </p:nvPr>
        </p:nvSpPr>
        <p:spPr>
          <a:xfrm>
            <a:off x="1883138" y="1360310"/>
            <a:ext cx="2909309" cy="657882"/>
          </a:xfrm>
          <a:prstGeom prst="rect">
            <a:avLst/>
          </a:prstGeom>
        </p:spPr>
        <p:txBody>
          <a:bodyPr anchor="ctr"/>
          <a:lstStyle>
            <a:lvl1pPr>
              <a:defRPr lang="en-US" sz="2400" spc="100" baseline="0">
                <a:solidFill>
                  <a:schemeClr val="accent1"/>
                </a:solidFill>
                <a:ea typeface="+mn-ea"/>
                <a:cs typeface="+mn-cs"/>
              </a:defRPr>
            </a:lvl1pPr>
          </a:lstStyle>
          <a:p>
            <a:pPr marL="0" lvl="0" indent="0">
              <a:lnSpc>
                <a:spcPct val="80000"/>
              </a:lnSpc>
              <a:spcBef>
                <a:spcPts val="0"/>
              </a:spcBef>
              <a:buFont typeface="Arial" panose="020B0604020202020204" pitchFamily="34" charset="0"/>
            </a:pPr>
            <a:r>
              <a:rPr lang="en-US"/>
              <a:t>Click to edit Master title style</a:t>
            </a:r>
            <a:endParaRPr lang="en-US" dirty="0"/>
          </a:p>
        </p:txBody>
      </p:sp>
      <p:sp>
        <p:nvSpPr>
          <p:cNvPr id="8" name="Picture Placeholder 10">
            <a:extLst>
              <a:ext uri="{FF2B5EF4-FFF2-40B4-BE49-F238E27FC236}">
                <a16:creationId xmlns:a16="http://schemas.microsoft.com/office/drawing/2014/main" id="{EFD7EF65-6DE9-4029-B3A0-F08E11BC9E5E}"/>
              </a:ext>
            </a:extLst>
          </p:cNvPr>
          <p:cNvSpPr>
            <a:spLocks noGrp="1"/>
          </p:cNvSpPr>
          <p:nvPr>
            <p:ph type="pic" sz="quarter" idx="13" hasCustomPrompt="1"/>
          </p:nvPr>
        </p:nvSpPr>
        <p:spPr>
          <a:xfrm>
            <a:off x="0" y="2795753"/>
            <a:ext cx="12192000" cy="4062247"/>
          </a:xfrm>
          <a:prstGeom prst="rect">
            <a:avLst/>
          </a:prstGeom>
        </p:spPr>
        <p:txBody>
          <a:bodyPr/>
          <a:lstStyle>
            <a:lvl1pPr marL="0" indent="0" algn="ctr">
              <a:buNone/>
              <a:defRPr/>
            </a:lvl1pPr>
          </a:lstStyle>
          <a:p>
            <a:r>
              <a:rPr lang="en-US" dirty="0"/>
              <a:t>Click to add photo</a:t>
            </a:r>
          </a:p>
        </p:txBody>
      </p:sp>
      <p:sp>
        <p:nvSpPr>
          <p:cNvPr id="10" name="Content Placeholder 15">
            <a:extLst>
              <a:ext uri="{FF2B5EF4-FFF2-40B4-BE49-F238E27FC236}">
                <a16:creationId xmlns:a16="http://schemas.microsoft.com/office/drawing/2014/main" id="{123B9F8E-DAD6-45B2-B55B-B070484318C3}"/>
              </a:ext>
            </a:extLst>
          </p:cNvPr>
          <p:cNvSpPr>
            <a:spLocks noGrp="1"/>
          </p:cNvSpPr>
          <p:nvPr>
            <p:ph sz="quarter" idx="15" hasCustomPrompt="1"/>
          </p:nvPr>
        </p:nvSpPr>
        <p:spPr>
          <a:xfrm>
            <a:off x="5109845" y="1075510"/>
            <a:ext cx="5293260" cy="1408770"/>
          </a:xfrm>
          <a:prstGeom prst="rect">
            <a:avLst/>
          </a:prstGeom>
        </p:spPr>
        <p:txBody>
          <a:bodyPr anchor="ctr"/>
          <a:lstStyle>
            <a:lvl1pPr marL="0" indent="0">
              <a:lnSpc>
                <a:spcPct val="150000"/>
              </a:lnSpc>
              <a:spcBef>
                <a:spcPts val="0"/>
              </a:spcBef>
              <a:spcAft>
                <a:spcPts val="0"/>
              </a:spcAft>
              <a:buNone/>
              <a:defRPr sz="1400" spc="100" baseline="0"/>
            </a:lvl1pPr>
          </a:lstStyle>
          <a:p>
            <a:pPr lvl="0"/>
            <a:r>
              <a:rPr lang="en-US"/>
              <a:t>Click to add text</a:t>
            </a:r>
          </a:p>
        </p:txBody>
      </p:sp>
      <p:sp>
        <p:nvSpPr>
          <p:cNvPr id="5" name="Date Placeholder 4">
            <a:extLst>
              <a:ext uri="{FF2B5EF4-FFF2-40B4-BE49-F238E27FC236}">
                <a16:creationId xmlns:a16="http://schemas.microsoft.com/office/drawing/2014/main" id="{23CF9177-0C51-4496-B5AE-7ED4F8F3A170}"/>
              </a:ext>
            </a:extLst>
          </p:cNvPr>
          <p:cNvSpPr>
            <a:spLocks noGrp="1"/>
          </p:cNvSpPr>
          <p:nvPr>
            <p:ph type="dt" sz="half" idx="10"/>
          </p:nvPr>
        </p:nvSpPr>
        <p:spPr/>
        <p:txBody>
          <a:bodyPr/>
          <a:lstStyle>
            <a:lvl1pPr>
              <a:defRPr>
                <a:solidFill>
                  <a:schemeClr val="bg1"/>
                </a:solidFill>
              </a:defRPr>
            </a:lvl1pPr>
          </a:lstStyle>
          <a:p>
            <a:fld id="{DDF2632C-F1F7-4CD2-B6B5-23CB4530DA9D}" type="datetime8">
              <a:rPr lang="en-NG" smtClean="0"/>
              <a:t>03/02/2025 12:00</a:t>
            </a:fld>
            <a:endParaRPr lang="en-US" dirty="0"/>
          </a:p>
        </p:txBody>
      </p:sp>
      <p:sp>
        <p:nvSpPr>
          <p:cNvPr id="6" name="Footer Placeholder 5">
            <a:extLst>
              <a:ext uri="{FF2B5EF4-FFF2-40B4-BE49-F238E27FC236}">
                <a16:creationId xmlns:a16="http://schemas.microsoft.com/office/drawing/2014/main" id="{C57A035F-C837-4CCA-BB19-CE656F0576BD}"/>
              </a:ext>
            </a:extLst>
          </p:cNvPr>
          <p:cNvSpPr>
            <a:spLocks noGrp="1"/>
          </p:cNvSpPr>
          <p:nvPr>
            <p:ph type="ftr" sz="quarter" idx="11"/>
          </p:nvPr>
        </p:nvSpPr>
        <p:spPr/>
        <p:txBody>
          <a:bodyPr/>
          <a:lstStyle>
            <a:lvl1pPr>
              <a:defRPr>
                <a:solidFill>
                  <a:schemeClr val="accent1"/>
                </a:solidFill>
              </a:defRPr>
            </a:lvl1pPr>
          </a:lstStyle>
          <a:p>
            <a:endParaRPr lang="en-US" dirty="0"/>
          </a:p>
        </p:txBody>
      </p:sp>
      <p:sp>
        <p:nvSpPr>
          <p:cNvPr id="7" name="Slide Number Placeholder 6">
            <a:extLst>
              <a:ext uri="{FF2B5EF4-FFF2-40B4-BE49-F238E27FC236}">
                <a16:creationId xmlns:a16="http://schemas.microsoft.com/office/drawing/2014/main" id="{5FE2F927-F23D-4ABB-BEC9-11C2CC69D8E4}"/>
              </a:ext>
            </a:extLst>
          </p:cNvPr>
          <p:cNvSpPr>
            <a:spLocks noGrp="1"/>
          </p:cNvSpPr>
          <p:nvPr>
            <p:ph type="sldNum" sz="quarter" idx="12"/>
          </p:nvPr>
        </p:nvSpPr>
        <p:spPr/>
        <p:txBody>
          <a:bodyPr/>
          <a:lstStyle>
            <a:lvl1pPr>
              <a:defRPr>
                <a:solidFill>
                  <a:schemeClr val="accent1"/>
                </a:solidFill>
              </a:defRPr>
            </a:lvl1pPr>
          </a:lstStyle>
          <a:p>
            <a:fld id="{18D65601-5AE2-46FC-B138-694DDD2B510D}" type="slidenum">
              <a:rPr lang="en-US" smtClean="0"/>
              <a:pPr/>
              <a:t>‹#›</a:t>
            </a:fld>
            <a:endParaRPr lang="en-US" dirty="0"/>
          </a:p>
        </p:txBody>
      </p:sp>
      <p:cxnSp>
        <p:nvCxnSpPr>
          <p:cNvPr id="12" name="Straight Connector 11">
            <a:extLst>
              <a:ext uri="{FF2B5EF4-FFF2-40B4-BE49-F238E27FC236}">
                <a16:creationId xmlns:a16="http://schemas.microsoft.com/office/drawing/2014/main" id="{95244728-2BE1-4CB4-A19E-903E75BD8226}"/>
              </a:ext>
              <a:ext uri="{C183D7F6-B498-43B3-948B-1728B52AA6E4}">
                <adec:decorative xmlns:adec="http://schemas.microsoft.com/office/drawing/2017/decorative" val="1"/>
              </a:ext>
            </a:extLst>
          </p:cNvPr>
          <p:cNvCxnSpPr>
            <a:cxnSpLocks/>
          </p:cNvCxnSpPr>
          <p:nvPr userDrawn="1"/>
        </p:nvCxnSpPr>
        <p:spPr>
          <a:xfrm>
            <a:off x="0" y="1689250"/>
            <a:ext cx="160637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021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43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5A0B3F-7373-4086-80FD-0F268F6DF2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G"/>
          </a:p>
        </p:txBody>
      </p:sp>
      <p:sp>
        <p:nvSpPr>
          <p:cNvPr id="3" name="Text Placeholder 2">
            <a:extLst>
              <a:ext uri="{FF2B5EF4-FFF2-40B4-BE49-F238E27FC236}">
                <a16:creationId xmlns:a16="http://schemas.microsoft.com/office/drawing/2014/main" id="{2D392C5F-F3DF-4581-ABCA-578FA5C619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9312D294-894B-46DD-9E47-C19C696DEC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98BE64-79B4-4FE1-A7B3-37F2845E92F7}" type="datetime8">
              <a:rPr lang="en-NG" smtClean="0"/>
              <a:t>03/02/2025 12:00</a:t>
            </a:fld>
            <a:endParaRPr lang="en-NG" dirty="0"/>
          </a:p>
        </p:txBody>
      </p:sp>
      <p:sp>
        <p:nvSpPr>
          <p:cNvPr id="5" name="Footer Placeholder 4">
            <a:extLst>
              <a:ext uri="{FF2B5EF4-FFF2-40B4-BE49-F238E27FC236}">
                <a16:creationId xmlns:a16="http://schemas.microsoft.com/office/drawing/2014/main" id="{8F82956F-8F4C-4722-9C27-F46DFD17F4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G" dirty="0"/>
          </a:p>
        </p:txBody>
      </p:sp>
      <p:pic>
        <p:nvPicPr>
          <p:cNvPr id="8" name="Picture 7">
            <a:extLst>
              <a:ext uri="{FF2B5EF4-FFF2-40B4-BE49-F238E27FC236}">
                <a16:creationId xmlns:a16="http://schemas.microsoft.com/office/drawing/2014/main" id="{C3A073F0-FAC0-0A5E-A0D9-A55EBDE3D68A}"/>
              </a:ext>
            </a:extLst>
          </p:cNvPr>
          <p:cNvPicPr>
            <a:picLocks noChangeAspect="1"/>
          </p:cNvPicPr>
          <p:nvPr userDrawn="1"/>
        </p:nvPicPr>
        <p:blipFill rotWithShape="1">
          <a:blip r:embed="rId15" cstate="hqprint">
            <a:extLst>
              <a:ext uri="{28A0092B-C50C-407E-A947-70E740481C1C}">
                <a14:useLocalDpi xmlns:a14="http://schemas.microsoft.com/office/drawing/2010/main" val="0"/>
              </a:ext>
            </a:extLst>
          </a:blip>
          <a:srcRect t="58079" r="1380" b="-3900"/>
          <a:stretch/>
        </p:blipFill>
        <p:spPr>
          <a:xfrm>
            <a:off x="9083066" y="6197675"/>
            <a:ext cx="2270734" cy="367301"/>
          </a:xfrm>
          <a:prstGeom prst="rect">
            <a:avLst/>
          </a:prstGeom>
        </p:spPr>
      </p:pic>
      <p:pic>
        <p:nvPicPr>
          <p:cNvPr id="10" name="Picture 9" descr="A picture containing text, clipart&#10;&#10;Description automatically generated">
            <a:extLst>
              <a:ext uri="{FF2B5EF4-FFF2-40B4-BE49-F238E27FC236}">
                <a16:creationId xmlns:a16="http://schemas.microsoft.com/office/drawing/2014/main" id="{99C27875-F1DD-F4A7-A0DB-AD0751732DE2}"/>
              </a:ext>
            </a:extLst>
          </p:cNvPr>
          <p:cNvPicPr>
            <a:picLocks noChangeAspect="1"/>
          </p:cNvPicPr>
          <p:nvPr userDrawn="1"/>
        </p:nvPicPr>
        <p:blipFill>
          <a:blip r:embed="rId16" cstate="hqprint">
            <a:extLst>
              <a:ext uri="{28A0092B-C50C-407E-A947-70E740481C1C}">
                <a14:useLocalDpi xmlns:a14="http://schemas.microsoft.com/office/drawing/2010/main" val="0"/>
              </a:ext>
            </a:extLst>
          </a:blip>
          <a:stretch>
            <a:fillRect/>
          </a:stretch>
        </p:blipFill>
        <p:spPr>
          <a:xfrm>
            <a:off x="9937483" y="368449"/>
            <a:ext cx="1416317" cy="269745"/>
          </a:xfrm>
          <a:prstGeom prst="rect">
            <a:avLst/>
          </a:prstGeom>
        </p:spPr>
      </p:pic>
      <p:pic>
        <p:nvPicPr>
          <p:cNvPr id="6" name="Picture 5">
            <a:extLst>
              <a:ext uri="{FF2B5EF4-FFF2-40B4-BE49-F238E27FC236}">
                <a16:creationId xmlns:a16="http://schemas.microsoft.com/office/drawing/2014/main" id="{EE16907B-F97C-D013-C632-6B9353C37285}"/>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205509" y="5657561"/>
            <a:ext cx="1085850" cy="1085850"/>
          </a:xfrm>
          <a:prstGeom prst="rect">
            <a:avLst/>
          </a:prstGeom>
        </p:spPr>
      </p:pic>
    </p:spTree>
    <p:extLst>
      <p:ext uri="{BB962C8B-B14F-4D97-AF65-F5344CB8AC3E}">
        <p14:creationId xmlns:p14="http://schemas.microsoft.com/office/powerpoint/2010/main" val="42462800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13" r:id="rId12"/>
    <p:sldLayoutId id="2147483715"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alpha val="94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nvGrpSpPr>
          <p:cNvPr id="10" name="Group 9"/>
          <p:cNvGrpSpPr/>
          <p:nvPr userDrawn="1"/>
        </p:nvGrpSpPr>
        <p:grpSpPr>
          <a:xfrm>
            <a:off x="11562683" y="299207"/>
            <a:ext cx="198747" cy="54110"/>
            <a:chOff x="9002967" y="435292"/>
            <a:chExt cx="298120" cy="81177"/>
          </a:xfrm>
        </p:grpSpPr>
        <p:cxnSp>
          <p:nvCxnSpPr>
            <p:cNvPr id="11" name="Straight Connector 10"/>
            <p:cNvCxnSpPr/>
            <p:nvPr userDrawn="1"/>
          </p:nvCxnSpPr>
          <p:spPr>
            <a:xfrm>
              <a:off x="9002967" y="435292"/>
              <a:ext cx="2981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9002967" y="516469"/>
              <a:ext cx="2981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2795209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2" r:id="rId3"/>
  </p:sldLayoutIdLst>
  <p:hf sldNum="0" hdr="0" dt="0"/>
  <p:txStyles>
    <p:titleStyle>
      <a:lvl1pPr algn="l" defTabSz="609539" rtl="0" eaLnBrk="1" latinLnBrk="0" hangingPunct="1">
        <a:lnSpc>
          <a:spcPct val="90000"/>
        </a:lnSpc>
        <a:spcBef>
          <a:spcPct val="0"/>
        </a:spcBef>
        <a:buNone/>
        <a:defRPr sz="2933" kern="1200">
          <a:solidFill>
            <a:schemeClr val="tx1"/>
          </a:solidFill>
          <a:latin typeface="+mj-lt"/>
          <a:ea typeface="+mj-ea"/>
          <a:cs typeface="+mj-cs"/>
        </a:defRPr>
      </a:lvl1pPr>
    </p:titleStyle>
    <p:bodyStyle>
      <a:lvl1pPr marL="152385" indent="-152385" algn="l" defTabSz="609539" rtl="0" eaLnBrk="1" latinLnBrk="0" hangingPunct="1">
        <a:lnSpc>
          <a:spcPct val="90000"/>
        </a:lnSpc>
        <a:spcBef>
          <a:spcPts val="667"/>
        </a:spcBef>
        <a:buFont typeface="Arial" panose="020B0604020202020204" pitchFamily="34" charset="0"/>
        <a:buChar char="•"/>
        <a:defRPr sz="1866" kern="1200">
          <a:solidFill>
            <a:schemeClr val="tx1"/>
          </a:solidFill>
          <a:latin typeface="+mn-lt"/>
          <a:ea typeface="+mn-ea"/>
          <a:cs typeface="+mn-cs"/>
        </a:defRPr>
      </a:lvl1pPr>
      <a:lvl2pPr marL="457154" indent="-152385" algn="l" defTabSz="609539" rtl="0" eaLnBrk="1" latinLnBrk="0" hangingPunct="1">
        <a:lnSpc>
          <a:spcPct val="90000"/>
        </a:lnSpc>
        <a:spcBef>
          <a:spcPts val="333"/>
        </a:spcBef>
        <a:buFont typeface="Arial" panose="020B0604020202020204" pitchFamily="34" charset="0"/>
        <a:buChar char="•"/>
        <a:defRPr sz="1600" kern="1200">
          <a:solidFill>
            <a:schemeClr val="tx1"/>
          </a:solidFill>
          <a:latin typeface="+mn-lt"/>
          <a:ea typeface="+mn-ea"/>
          <a:cs typeface="+mn-cs"/>
        </a:defRPr>
      </a:lvl2pPr>
      <a:lvl3pPr marL="761924" indent="-152385" algn="l" defTabSz="609539" rtl="0" eaLnBrk="1" latinLnBrk="0" hangingPunct="1">
        <a:lnSpc>
          <a:spcPct val="90000"/>
        </a:lnSpc>
        <a:spcBef>
          <a:spcPts val="333"/>
        </a:spcBef>
        <a:buFont typeface="Arial" panose="020B0604020202020204" pitchFamily="34" charset="0"/>
        <a:buChar char="•"/>
        <a:defRPr sz="1333" kern="1200">
          <a:solidFill>
            <a:schemeClr val="tx1"/>
          </a:solidFill>
          <a:latin typeface="+mn-lt"/>
          <a:ea typeface="+mn-ea"/>
          <a:cs typeface="+mn-cs"/>
        </a:defRPr>
      </a:lvl3pPr>
      <a:lvl4pPr marL="1066693"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4pPr>
      <a:lvl5pPr marL="1371463"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5pPr>
      <a:lvl6pPr marL="1676232"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6pPr>
      <a:lvl7pPr marL="1981002"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7pPr>
      <a:lvl8pPr marL="2285771"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8pPr>
      <a:lvl9pPr marL="2590541"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D180860-0A53-46D3-8D66-AF6C8BD2C493}"/>
              </a:ext>
            </a:extLst>
          </p:cNvPr>
          <p:cNvSpPr>
            <a:spLocks noGrp="1"/>
          </p:cNvSpPr>
          <p:nvPr>
            <p:ph type="subTitle" idx="4294967295"/>
          </p:nvPr>
        </p:nvSpPr>
        <p:spPr>
          <a:xfrm>
            <a:off x="4178690" y="2776462"/>
            <a:ext cx="7994570" cy="1718271"/>
          </a:xfrm>
        </p:spPr>
        <p:txBody>
          <a:bodyPr>
            <a:noAutofit/>
          </a:bodyPr>
          <a:lstStyle/>
          <a:p>
            <a:pPr marL="0" indent="0">
              <a:buNone/>
            </a:pPr>
            <a:r>
              <a:rPr lang="en-GB" sz="4800" b="1">
                <a:solidFill>
                  <a:srgbClr val="002060"/>
                </a:solidFill>
                <a:effectLst>
                  <a:outerShdw blurRad="38100" dist="38100" dir="2700000" algn="tl">
                    <a:srgbClr val="000000">
                      <a:alpha val="43137"/>
                    </a:srgbClr>
                  </a:outerShdw>
                </a:effectLst>
                <a:latin typeface="Avenir Next LT Pro Light" panose="020B0304020202020204" pitchFamily="34" charset="0"/>
              </a:rPr>
              <a:t>FTTH </a:t>
            </a:r>
            <a:r>
              <a:rPr lang="en-GB" sz="4800" b="1" dirty="0">
                <a:solidFill>
                  <a:srgbClr val="002060"/>
                </a:solidFill>
                <a:effectLst>
                  <a:outerShdw blurRad="38100" dist="38100" dir="2700000" algn="tl">
                    <a:srgbClr val="000000">
                      <a:alpha val="43137"/>
                    </a:srgbClr>
                  </a:outerShdw>
                </a:effectLst>
                <a:latin typeface="Avenir Next LT Pro Light" panose="020B0304020202020204" pitchFamily="34" charset="0"/>
              </a:rPr>
              <a:t>Planning and Design </a:t>
            </a:r>
            <a:endParaRPr lang="en-US" sz="4800" b="1" dirty="0">
              <a:solidFill>
                <a:srgbClr val="002060"/>
              </a:solidFill>
              <a:effectLst>
                <a:outerShdw blurRad="38100" dist="38100" dir="2700000" algn="tl">
                  <a:srgbClr val="000000">
                    <a:alpha val="43137"/>
                  </a:srgbClr>
                </a:outerShdw>
              </a:effectLst>
              <a:latin typeface="Avenir Next LT Pro Light" panose="020B0304020202020204" pitchFamily="34" charset="0"/>
            </a:endParaRPr>
          </a:p>
          <a:p>
            <a:pPr marL="0" indent="0">
              <a:buNone/>
            </a:pPr>
            <a:endParaRPr lang="en-US" sz="4800" b="1" dirty="0">
              <a:solidFill>
                <a:srgbClr val="FF0000"/>
              </a:solidFill>
              <a:effectLst>
                <a:outerShdw blurRad="38100" dist="38100" dir="2700000" algn="tl">
                  <a:srgbClr val="000000">
                    <a:alpha val="43137"/>
                  </a:srgbClr>
                </a:outerShdw>
              </a:effectLst>
              <a:latin typeface="Avenir Next LT Pro Light" panose="020B0304020202020204" pitchFamily="34" charset="0"/>
            </a:endParaRPr>
          </a:p>
          <a:p>
            <a:pPr marL="0" indent="0">
              <a:buNone/>
            </a:pPr>
            <a:endParaRPr lang="en-US" b="1" dirty="0">
              <a:solidFill>
                <a:srgbClr val="002060"/>
              </a:solidFill>
              <a:effectLst>
                <a:outerShdw blurRad="38100" dist="38100" dir="2700000" algn="tl">
                  <a:srgbClr val="000000">
                    <a:alpha val="43137"/>
                  </a:srgbClr>
                </a:outerShdw>
              </a:effectLst>
              <a:latin typeface="Avenir Next LT Pro Light" panose="020B0304020202020204" pitchFamily="34" charset="0"/>
            </a:endParaRPr>
          </a:p>
        </p:txBody>
      </p:sp>
    </p:spTree>
    <p:extLst>
      <p:ext uri="{BB962C8B-B14F-4D97-AF65-F5344CB8AC3E}">
        <p14:creationId xmlns:p14="http://schemas.microsoft.com/office/powerpoint/2010/main" val="240020410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Picture 3" descr="A blue and red logo&#10;&#10;Description automatically generated">
            <a:extLst>
              <a:ext uri="{FF2B5EF4-FFF2-40B4-BE49-F238E27FC236}">
                <a16:creationId xmlns:a16="http://schemas.microsoft.com/office/drawing/2014/main" id="{E77E5EF4-0ADD-292D-8017-BCB18ED323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8666" y="5263862"/>
            <a:ext cx="1269708" cy="1166218"/>
          </a:xfrm>
          <a:prstGeom prst="rect">
            <a:avLst/>
          </a:prstGeom>
        </p:spPr>
      </p:pic>
      <p:sp>
        <p:nvSpPr>
          <p:cNvPr id="5" name="TextBox 47">
            <a:extLst>
              <a:ext uri="{FF2B5EF4-FFF2-40B4-BE49-F238E27FC236}">
                <a16:creationId xmlns:a16="http://schemas.microsoft.com/office/drawing/2014/main" id="{26188967-C5E4-0891-9FB6-C3F25B68F922}"/>
              </a:ext>
            </a:extLst>
          </p:cNvPr>
          <p:cNvSpPr txBox="1"/>
          <p:nvPr/>
        </p:nvSpPr>
        <p:spPr>
          <a:xfrm>
            <a:off x="591456" y="279028"/>
            <a:ext cx="3954574" cy="492443"/>
          </a:xfrm>
          <a:prstGeom prst="rect">
            <a:avLst/>
          </a:prstGeom>
          <a:noFill/>
          <a:ln w="6350">
            <a:noFill/>
            <a:prstDash val="dash"/>
          </a:ln>
        </p:spPr>
        <p:txBody>
          <a:bodyPr wrap="square" lIns="0" tIns="0" r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rgbClr val="0D3E9B"/>
                </a:solidFill>
                <a:latin typeface="Avenir Next LT Pro Light" panose="020B0304020202020204" pitchFamily="34" charset="0"/>
              </a:rPr>
              <a:t>Contents</a:t>
            </a:r>
          </a:p>
        </p:txBody>
      </p:sp>
      <p:sp>
        <p:nvSpPr>
          <p:cNvPr id="3" name="TextBox 2">
            <a:extLst>
              <a:ext uri="{FF2B5EF4-FFF2-40B4-BE49-F238E27FC236}">
                <a16:creationId xmlns:a16="http://schemas.microsoft.com/office/drawing/2014/main" id="{86884CB8-E269-1E78-BC90-7E0443A8B41E}"/>
              </a:ext>
            </a:extLst>
          </p:cNvPr>
          <p:cNvSpPr txBox="1"/>
          <p:nvPr/>
        </p:nvSpPr>
        <p:spPr>
          <a:xfrm>
            <a:off x="1314449" y="938892"/>
            <a:ext cx="9405257" cy="3665106"/>
          </a:xfrm>
          <a:prstGeom prst="rect">
            <a:avLst/>
          </a:prstGeom>
          <a:noFill/>
        </p:spPr>
        <p:txBody>
          <a:bodyPr wrap="square">
            <a:spAutoFit/>
          </a:bodyPr>
          <a:lstStyle/>
          <a:p>
            <a:pPr marL="457200" marR="0" algn="ctr">
              <a:lnSpc>
                <a:spcPct val="107000"/>
              </a:lnSpc>
            </a:pPr>
            <a:r>
              <a:rPr lang="en-GB" sz="1600" b="1" kern="100" dirty="0">
                <a:solidFill>
                  <a:schemeClr val="bg1"/>
                </a:solidFill>
                <a:highlight>
                  <a:srgbClr val="0D3E9B"/>
                </a:highlight>
                <a:latin typeface="Avenir Next LT Pro" panose="020B0504020202020204" pitchFamily="34" charset="0"/>
                <a:cs typeface="Times New Roman" panose="02020603050405020304" pitchFamily="18" charset="0"/>
              </a:rPr>
              <a:t>Table of Contents for FHHT Planning and Design </a:t>
            </a:r>
            <a:r>
              <a:rPr lang="en-US" sz="1600" b="1" kern="100" dirty="0">
                <a:solidFill>
                  <a:schemeClr val="bg1"/>
                </a:solidFill>
                <a:highlight>
                  <a:srgbClr val="0D3E9B"/>
                </a:highlight>
                <a:latin typeface="Avenir Next LT Pro" panose="020B0504020202020204" pitchFamily="34" charset="0"/>
                <a:cs typeface="Times New Roman" panose="02020603050405020304" pitchFamily="18" charset="0"/>
              </a:rPr>
              <a:t> module</a:t>
            </a:r>
            <a:r>
              <a:rPr lang="en-US" sz="1600" b="1" kern="100" dirty="0">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a:t>
            </a:r>
            <a:endParaRPr lang="en-US" sz="1600" kern="100" dirty="0">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Executive Summary</a:t>
            </a:r>
          </a:p>
          <a:p>
            <a:pPr lvl="0"/>
            <a:r>
              <a:rPr lang="en-GB" b="1" dirty="0"/>
              <a:t>Introduction</a:t>
            </a:r>
            <a:endParaRPr lang="en-GB" sz="1600" dirty="0"/>
          </a:p>
          <a:p>
            <a:pPr lvl="0"/>
            <a:r>
              <a:rPr lang="en-GB" b="1" dirty="0"/>
              <a:t>Project Scope and Objectives</a:t>
            </a:r>
            <a:endParaRPr lang="en-GB" sz="1600" dirty="0"/>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How Optical Fiber Is Made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Fiber Design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How Fiber Works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Fiber Types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Refraction &amp; Reflection</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Optical Fiber Parameters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Frequency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Attenuation</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Scattering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Absorption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spcAft>
                <a:spcPts val="800"/>
              </a:spcAft>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Dispersion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4806877"/>
      </p:ext>
    </p:extLst>
  </p:cSld>
  <p:clrMapOvr>
    <a:masterClrMapping/>
  </p:clrMapOvr>
  <p:transition>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4D56677B-C0B7-4DAC-ACAD-8054FF1B5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573887"/>
            <a:ext cx="0" cy="3710227"/>
          </a:xfrm>
          <a:prstGeom prst="line">
            <a:avLst/>
          </a:prstGeom>
          <a:ln w="19050">
            <a:solidFill>
              <a:srgbClr val="FECC7B"/>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E42477D-8AE7-1B1A-3643-F1FB05ECCB9D}"/>
              </a:ext>
            </a:extLst>
          </p:cNvPr>
          <p:cNvSpPr txBox="1"/>
          <p:nvPr/>
        </p:nvSpPr>
        <p:spPr>
          <a:xfrm>
            <a:off x="130633" y="822820"/>
            <a:ext cx="5878278" cy="5768952"/>
          </a:xfrm>
          <a:prstGeom prst="rect">
            <a:avLst/>
          </a:prstGeom>
          <a:noFill/>
        </p:spPr>
        <p:txBody>
          <a:bodyPr wrap="square">
            <a:spAutoFit/>
          </a:bodyPr>
          <a:lstStyle/>
          <a:p>
            <a:pPr lvl="0"/>
            <a:r>
              <a:rPr lang="en-GB" sz="1400" b="1" dirty="0"/>
              <a:t>Executive Summary</a:t>
            </a:r>
            <a:endParaRPr lang="en-GB" sz="1200" dirty="0"/>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Purpose of the Document</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Key Objectives</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Summary of Findings</a:t>
            </a:r>
          </a:p>
          <a:p>
            <a:r>
              <a:rPr lang="en-GB" sz="1400" b="1" dirty="0"/>
              <a:t>Introduction</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Overview of FHHT (</a:t>
            </a:r>
            <a:r>
              <a:rPr lang="en-GB" sz="1400" i="1" kern="100" dirty="0" err="1">
                <a:latin typeface="Avenir Next LT Pro" panose="020B0504020202020204" pitchFamily="34" charset="0"/>
                <a:cs typeface="Times New Roman" panose="02020603050405020304" pitchFamily="18" charset="0"/>
              </a:rPr>
              <a:t>Fiber</a:t>
            </a:r>
            <a:r>
              <a:rPr lang="en-GB" sz="1400" i="1" kern="100" dirty="0">
                <a:latin typeface="Avenir Next LT Pro" panose="020B0504020202020204" pitchFamily="34" charset="0"/>
                <a:cs typeface="Times New Roman" panose="02020603050405020304" pitchFamily="18" charset="0"/>
              </a:rPr>
              <a:t> to the Home Technology)</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Importance of Planning and Design</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Document Structure</a:t>
            </a:r>
          </a:p>
          <a:p>
            <a:pPr lvl="0"/>
            <a:r>
              <a:rPr lang="en-GB" sz="1400" b="1" dirty="0"/>
              <a:t>Project Scope and Objectives</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Geographic Coverage</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Target Users and Services</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Expected Outcomes</a:t>
            </a:r>
          </a:p>
          <a:p>
            <a:r>
              <a:rPr lang="en-GB" sz="1400" b="1" dirty="0"/>
              <a:t>Feasibility Study</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Assessment of Existing Infrastructure</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Environmental and Terrain Analysis</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Cost-Benefit Analysis</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Challenges and Constraints</a:t>
            </a:r>
          </a:p>
          <a:p>
            <a:r>
              <a:rPr lang="en-GB" sz="1400" b="1" dirty="0"/>
              <a:t>Bill of Materials (BOM) and Costing</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Detailed Material List</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Cost Estimation and Budgeting</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Vendor and Supplier Selection</a:t>
            </a:r>
          </a:p>
          <a:p>
            <a:pPr marL="742950" lvl="1" indent="-285750">
              <a:lnSpc>
                <a:spcPct val="107000"/>
              </a:lnSpc>
              <a:buFont typeface="Courier New" panose="02070309020205020404" pitchFamily="49" charset="0"/>
              <a:buChar char="o"/>
            </a:pPr>
            <a:endParaRPr lang="en-US" sz="1400" i="1" kern="100" dirty="0">
              <a:latin typeface="Avenir Next LT Pro" panose="020B050402020202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endParaRPr lang="en-US" sz="1400" i="1" kern="100" dirty="0">
              <a:latin typeface="Avenir Next LT Pro" panose="020B050402020202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endParaRPr lang="en-GB" sz="1400" i="1" kern="100" dirty="0">
              <a:latin typeface="Avenir Next LT Pro" panose="020B0504020202020204" pitchFamily="34" charset="0"/>
              <a:cs typeface="Times New Roman" panose="02020603050405020304" pitchFamily="18" charset="0"/>
            </a:endParaRPr>
          </a:p>
          <a:p>
            <a:pPr marL="0" marR="0">
              <a:lnSpc>
                <a:spcPct val="107000"/>
              </a:lnSpc>
              <a:spcAft>
                <a:spcPts val="800"/>
              </a:spcAft>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57EBF90E-E15A-CA90-A5FD-6B533163D2BE}"/>
              </a:ext>
            </a:extLst>
          </p:cNvPr>
          <p:cNvSpPr txBox="1"/>
          <p:nvPr/>
        </p:nvSpPr>
        <p:spPr>
          <a:xfrm>
            <a:off x="6183089" y="750686"/>
            <a:ext cx="5878278" cy="5275483"/>
          </a:xfrm>
          <a:prstGeom prst="rect">
            <a:avLst/>
          </a:prstGeom>
          <a:noFill/>
        </p:spPr>
        <p:txBody>
          <a:bodyPr wrap="square">
            <a:spAutoFit/>
          </a:bodyPr>
          <a:lstStyle/>
          <a:p>
            <a:pPr lvl="0"/>
            <a:endParaRPr lang="en-GB" sz="1400" b="1" dirty="0"/>
          </a:p>
          <a:p>
            <a:pPr lvl="0"/>
            <a:r>
              <a:rPr lang="en-GB" sz="1400" b="1" dirty="0"/>
              <a:t>Survey and Data Collection</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Field Survey Process</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Mapping and GIS Data</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Infrastructure and Obstruction Assessment</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Network Planning</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Topology Selection (e.g., Point-to-Point, GPON, or EPON)</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Primary and Secondary </a:t>
            </a:r>
            <a:r>
              <a:rPr lang="en-GB" sz="1400" i="1" kern="100" dirty="0" err="1">
                <a:latin typeface="Avenir Next LT Pro" panose="020B0504020202020204" pitchFamily="34" charset="0"/>
                <a:cs typeface="Times New Roman" panose="02020603050405020304" pitchFamily="18" charset="0"/>
              </a:rPr>
              <a:t>Fiber</a:t>
            </a:r>
            <a:r>
              <a:rPr lang="en-GB" sz="1400" i="1" kern="100" dirty="0">
                <a:latin typeface="Avenir Next LT Pro" panose="020B0504020202020204" pitchFamily="34" charset="0"/>
                <a:cs typeface="Times New Roman" panose="02020603050405020304" pitchFamily="18" charset="0"/>
              </a:rPr>
              <a:t> Routes</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Placement of Network Elements (e.g., OLTs, Splitters, ONTs)</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Scalability and Redundancy</a:t>
            </a:r>
          </a:p>
          <a:p>
            <a:pPr lvl="0"/>
            <a:endParaRPr lang="en-GB" sz="1400" b="1" dirty="0"/>
          </a:p>
          <a:p>
            <a:pPr lvl="0"/>
            <a:endParaRPr lang="en-GB" sz="1400" b="1" dirty="0"/>
          </a:p>
          <a:p>
            <a:pPr lvl="0"/>
            <a:endParaRPr lang="en-GB" sz="1400" b="1" dirty="0"/>
          </a:p>
          <a:p>
            <a:pPr lvl="0"/>
            <a:r>
              <a:rPr lang="en-GB" sz="1400" b="1" dirty="0"/>
              <a:t>Capacity Planning and Bandwidth Allocation</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Estimation of Initial and Future Demand</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Splitter Ratios and Distribution Points</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Bandwidth Allocation per User</a:t>
            </a:r>
          </a:p>
          <a:p>
            <a:pPr lvl="0"/>
            <a:r>
              <a:rPr lang="en-GB" sz="1400" b="1" dirty="0"/>
              <a:t>Design Considerations</a:t>
            </a:r>
          </a:p>
          <a:p>
            <a:pPr marL="742950" lvl="1" indent="-285750">
              <a:lnSpc>
                <a:spcPct val="107000"/>
              </a:lnSpc>
              <a:buFont typeface="Courier New" panose="02070309020205020404" pitchFamily="49" charset="0"/>
              <a:buChar char="o"/>
            </a:pPr>
            <a:r>
              <a:rPr lang="en-GB" sz="1400" i="1" kern="100" dirty="0" err="1">
                <a:latin typeface="Avenir Next LT Pro" panose="020B0504020202020204" pitchFamily="34" charset="0"/>
                <a:cs typeface="Times New Roman" panose="02020603050405020304" pitchFamily="18" charset="0"/>
              </a:rPr>
              <a:t>Fiber</a:t>
            </a:r>
            <a:r>
              <a:rPr lang="en-GB" sz="1400" i="1" kern="100" dirty="0">
                <a:latin typeface="Avenir Next LT Pro" panose="020B0504020202020204" pitchFamily="34" charset="0"/>
                <a:cs typeface="Times New Roman" panose="02020603050405020304" pitchFamily="18" charset="0"/>
              </a:rPr>
              <a:t> Type and Specifications</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Layout of Ducts, Poles, and Trenches</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Design of Active and Passive Components</a:t>
            </a:r>
          </a:p>
          <a:p>
            <a:pPr marL="742950" lvl="1" indent="-285750">
              <a:lnSpc>
                <a:spcPct val="107000"/>
              </a:lnSpc>
              <a:buFont typeface="Courier New" panose="02070309020205020404" pitchFamily="49" charset="0"/>
              <a:buChar char="o"/>
            </a:pPr>
            <a:r>
              <a:rPr lang="en-GB" sz="1400" i="1" kern="100" dirty="0">
                <a:latin typeface="Avenir Next LT Pro" panose="020B0504020202020204" pitchFamily="34" charset="0"/>
                <a:cs typeface="Times New Roman" panose="02020603050405020304" pitchFamily="18" charset="0"/>
              </a:rPr>
              <a:t>Compliance with Industry Standards</a:t>
            </a:r>
          </a:p>
          <a:p>
            <a:pPr lvl="1">
              <a:lnSpc>
                <a:spcPct val="107000"/>
              </a:lnSpc>
            </a:pPr>
            <a:endParaRPr lang="en-US" sz="1400" i="1" kern="100" dirty="0">
              <a:latin typeface="Avenir Next LT Pro" panose="020B050402020202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A9AE8E61-FA2E-4F46-BF7D-3DA2B4DA0E81}"/>
              </a:ext>
            </a:extLst>
          </p:cNvPr>
          <p:cNvPicPr>
            <a:picLocks noChangeAspect="1"/>
          </p:cNvPicPr>
          <p:nvPr/>
        </p:nvPicPr>
        <p:blipFill>
          <a:blip r:embed="rId3"/>
          <a:stretch>
            <a:fillRect/>
          </a:stretch>
        </p:blipFill>
        <p:spPr>
          <a:xfrm>
            <a:off x="130633" y="0"/>
            <a:ext cx="4200508" cy="678730"/>
          </a:xfrm>
          <a:prstGeom prst="rect">
            <a:avLst/>
          </a:prstGeom>
        </p:spPr>
      </p:pic>
    </p:spTree>
    <p:extLst>
      <p:ext uri="{BB962C8B-B14F-4D97-AF65-F5344CB8AC3E}">
        <p14:creationId xmlns:p14="http://schemas.microsoft.com/office/powerpoint/2010/main" val="3071345165"/>
      </p:ext>
    </p:extLst>
  </p:cSld>
  <p:clrMapOvr>
    <a:masterClrMapping/>
  </p:clrMapOvr>
  <p:transition>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7688762D-63D4-4E2D-998E-538880E2F5A8}"/>
              </a:ext>
            </a:extLst>
          </p:cNvPr>
          <p:cNvSpPr>
            <a:spLocks noGrp="1"/>
          </p:cNvSpPr>
          <p:nvPr>
            <p:ph sz="half" idx="2"/>
          </p:nvPr>
        </p:nvSpPr>
        <p:spPr>
          <a:xfrm>
            <a:off x="839788" y="619761"/>
            <a:ext cx="5157787" cy="4693920"/>
          </a:xfrm>
        </p:spPr>
        <p:txBody>
          <a:bodyPr>
            <a:normAutofit lnSpcReduction="10000"/>
          </a:bodyPr>
          <a:lstStyle/>
          <a:p>
            <a:pPr marL="0"/>
            <a:r>
              <a:rPr lang="en-GB" sz="1500" b="1" dirty="0"/>
              <a:t>Implementation Plan</a:t>
            </a:r>
          </a:p>
          <a:p>
            <a:pPr marL="742950" lvl="1" indent="-285750">
              <a:lnSpc>
                <a:spcPct val="127000"/>
              </a:lnSpc>
              <a:buFont typeface="Courier New" panose="02070309020205020404" pitchFamily="49" charset="0"/>
              <a:buChar char="o"/>
            </a:pPr>
            <a:r>
              <a:rPr lang="en-GB" sz="1500" i="1" kern="100" dirty="0">
                <a:latin typeface="Avenir Next LT Pro" panose="020B0504020202020204" pitchFamily="34" charset="0"/>
                <a:cs typeface="Times New Roman" panose="02020603050405020304" pitchFamily="18" charset="0"/>
              </a:rPr>
              <a:t>Phased Rollout Strategy</a:t>
            </a:r>
          </a:p>
          <a:p>
            <a:pPr marL="742950" lvl="1" indent="-285750">
              <a:lnSpc>
                <a:spcPct val="127000"/>
              </a:lnSpc>
              <a:buFont typeface="Courier New" panose="02070309020205020404" pitchFamily="49" charset="0"/>
              <a:buChar char="o"/>
            </a:pPr>
            <a:r>
              <a:rPr lang="en-GB" sz="1500" i="1" kern="100" dirty="0">
                <a:latin typeface="Avenir Next LT Pro" panose="020B0504020202020204" pitchFamily="34" charset="0"/>
                <a:cs typeface="Times New Roman" panose="02020603050405020304" pitchFamily="18" charset="0"/>
              </a:rPr>
              <a:t>Resource and Workforce Allocation</a:t>
            </a:r>
          </a:p>
          <a:p>
            <a:pPr marL="742950" lvl="1" indent="-285750">
              <a:lnSpc>
                <a:spcPct val="127000"/>
              </a:lnSpc>
              <a:buFont typeface="Courier New" panose="02070309020205020404" pitchFamily="49" charset="0"/>
              <a:buChar char="o"/>
            </a:pPr>
            <a:r>
              <a:rPr lang="en-GB" sz="1500" i="1" kern="100" dirty="0">
                <a:latin typeface="Avenir Next LT Pro" panose="020B0504020202020204" pitchFamily="34" charset="0"/>
                <a:cs typeface="Times New Roman" panose="02020603050405020304" pitchFamily="18" charset="0"/>
              </a:rPr>
              <a:t>Installation Guidelines</a:t>
            </a:r>
          </a:p>
          <a:p>
            <a:pPr marL="742950" lvl="1" indent="-285750">
              <a:lnSpc>
                <a:spcPct val="127000"/>
              </a:lnSpc>
              <a:buFont typeface="Courier New" panose="02070309020205020404" pitchFamily="49" charset="0"/>
              <a:buChar char="o"/>
            </a:pPr>
            <a:r>
              <a:rPr lang="en-GB" sz="1500" i="1" kern="100" dirty="0">
                <a:latin typeface="Avenir Next LT Pro" panose="020B0504020202020204" pitchFamily="34" charset="0"/>
                <a:cs typeface="Times New Roman" panose="02020603050405020304" pitchFamily="18" charset="0"/>
              </a:rPr>
              <a:t>Safety and Compliance</a:t>
            </a:r>
          </a:p>
          <a:p>
            <a:pPr marL="742950" lvl="1" indent="-285750">
              <a:lnSpc>
                <a:spcPct val="127000"/>
              </a:lnSpc>
              <a:buFont typeface="Courier New" panose="02070309020205020404" pitchFamily="49" charset="0"/>
              <a:buChar char="o"/>
            </a:pPr>
            <a:endParaRPr lang="en-GB" sz="1500" i="1" kern="100" dirty="0">
              <a:latin typeface="Avenir Next LT Pro" panose="020B0504020202020204" pitchFamily="34" charset="0"/>
              <a:cs typeface="Times New Roman" panose="02020603050405020304" pitchFamily="18" charset="0"/>
            </a:endParaRPr>
          </a:p>
          <a:p>
            <a:endParaRPr lang="en-GB" sz="1400" b="1" dirty="0"/>
          </a:p>
          <a:p>
            <a:pPr marL="0"/>
            <a:r>
              <a:rPr lang="en-GB" sz="1500" b="1" dirty="0"/>
              <a:t>Risk Assessment and Mitigation Strategies</a:t>
            </a:r>
          </a:p>
          <a:p>
            <a:pPr marL="742950" lvl="1" indent="-285750">
              <a:lnSpc>
                <a:spcPct val="127000"/>
              </a:lnSpc>
              <a:buFont typeface="Courier New" panose="02070309020205020404" pitchFamily="49" charset="0"/>
              <a:buChar char="o"/>
            </a:pPr>
            <a:r>
              <a:rPr lang="en-GB" sz="1500" i="1" kern="100" dirty="0">
                <a:latin typeface="Avenir Next LT Pro" panose="020B0504020202020204" pitchFamily="34" charset="0"/>
                <a:cs typeface="Times New Roman" panose="02020603050405020304" pitchFamily="18" charset="0"/>
              </a:rPr>
              <a:t>Potential Risks in Deployment</a:t>
            </a:r>
          </a:p>
          <a:p>
            <a:pPr marL="742950" lvl="1" indent="-285750">
              <a:lnSpc>
                <a:spcPct val="127000"/>
              </a:lnSpc>
              <a:buFont typeface="Courier New" panose="02070309020205020404" pitchFamily="49" charset="0"/>
              <a:buChar char="o"/>
            </a:pPr>
            <a:r>
              <a:rPr lang="en-GB" sz="1500" i="1" kern="100" dirty="0">
                <a:latin typeface="Avenir Next LT Pro" panose="020B0504020202020204" pitchFamily="34" charset="0"/>
                <a:cs typeface="Times New Roman" panose="02020603050405020304" pitchFamily="18" charset="0"/>
              </a:rPr>
              <a:t>Mitigation Plans for Identified Risks</a:t>
            </a:r>
          </a:p>
          <a:p>
            <a:pPr marL="0" lvl="0"/>
            <a:r>
              <a:rPr lang="en-GB" sz="1500" b="1" dirty="0"/>
              <a:t>Testing and Validation</a:t>
            </a:r>
          </a:p>
          <a:p>
            <a:pPr marL="742950" lvl="1" indent="-285750">
              <a:lnSpc>
                <a:spcPct val="127000"/>
              </a:lnSpc>
              <a:buFont typeface="Courier New" panose="02070309020205020404" pitchFamily="49" charset="0"/>
              <a:buChar char="o"/>
            </a:pPr>
            <a:r>
              <a:rPr lang="en-GB" sz="1500" i="1" kern="100" dirty="0">
                <a:latin typeface="Avenir Next LT Pro" panose="020B0504020202020204" pitchFamily="34" charset="0"/>
                <a:cs typeface="Times New Roman" panose="02020603050405020304" pitchFamily="18" charset="0"/>
              </a:rPr>
              <a:t>Network Design Simulations</a:t>
            </a:r>
          </a:p>
          <a:p>
            <a:pPr marL="742950" lvl="1" indent="-285750">
              <a:lnSpc>
                <a:spcPct val="127000"/>
              </a:lnSpc>
              <a:buFont typeface="Courier New" panose="02070309020205020404" pitchFamily="49" charset="0"/>
              <a:buChar char="o"/>
            </a:pPr>
            <a:r>
              <a:rPr lang="en-GB" sz="1500" i="1" kern="100" dirty="0">
                <a:latin typeface="Avenir Next LT Pro" panose="020B0504020202020204" pitchFamily="34" charset="0"/>
                <a:cs typeface="Times New Roman" panose="02020603050405020304" pitchFamily="18" charset="0"/>
              </a:rPr>
              <a:t>Pilot Testing and Field Trials</a:t>
            </a:r>
          </a:p>
          <a:p>
            <a:pPr marL="742950" lvl="1" indent="-285750">
              <a:lnSpc>
                <a:spcPct val="127000"/>
              </a:lnSpc>
              <a:buFont typeface="Courier New" panose="02070309020205020404" pitchFamily="49" charset="0"/>
              <a:buChar char="o"/>
            </a:pPr>
            <a:r>
              <a:rPr lang="en-GB" sz="1500" i="1" kern="100" dirty="0">
                <a:latin typeface="Avenir Next LT Pro" panose="020B0504020202020204" pitchFamily="34" charset="0"/>
                <a:cs typeface="Times New Roman" panose="02020603050405020304" pitchFamily="18" charset="0"/>
              </a:rPr>
              <a:t>Performance Metrics and KPIs</a:t>
            </a:r>
          </a:p>
          <a:p>
            <a:pPr marL="0" indent="0">
              <a:buNone/>
            </a:pPr>
            <a:endParaRPr lang="en-GB" dirty="0"/>
          </a:p>
        </p:txBody>
      </p:sp>
      <p:sp>
        <p:nvSpPr>
          <p:cNvPr id="9" name="Content Placeholder 8">
            <a:extLst>
              <a:ext uri="{FF2B5EF4-FFF2-40B4-BE49-F238E27FC236}">
                <a16:creationId xmlns:a16="http://schemas.microsoft.com/office/drawing/2014/main" id="{A88B513F-BCC8-43D8-8363-6CEED543D9A3}"/>
              </a:ext>
            </a:extLst>
          </p:cNvPr>
          <p:cNvSpPr>
            <a:spLocks noGrp="1"/>
          </p:cNvSpPr>
          <p:nvPr>
            <p:ph sz="quarter" idx="4"/>
          </p:nvPr>
        </p:nvSpPr>
        <p:spPr>
          <a:xfrm>
            <a:off x="6172200" y="955041"/>
            <a:ext cx="5183188" cy="4693920"/>
          </a:xfrm>
        </p:spPr>
        <p:txBody>
          <a:bodyPr>
            <a:normAutofit lnSpcReduction="10000"/>
          </a:bodyPr>
          <a:lstStyle/>
          <a:p>
            <a:pPr marL="0"/>
            <a:r>
              <a:rPr lang="en-GB" sz="1500" b="1" dirty="0"/>
              <a:t>Documentation and Reporting</a:t>
            </a:r>
          </a:p>
          <a:p>
            <a:pPr marL="742950" lvl="1" indent="-285750">
              <a:lnSpc>
                <a:spcPct val="127000"/>
              </a:lnSpc>
              <a:buFont typeface="Courier New" panose="02070309020205020404" pitchFamily="49" charset="0"/>
              <a:buChar char="o"/>
            </a:pPr>
            <a:r>
              <a:rPr lang="en-GB" sz="1500" i="1" kern="100" dirty="0">
                <a:latin typeface="Avenir Next LT Pro" panose="020B0504020202020204" pitchFamily="34" charset="0"/>
                <a:cs typeface="Times New Roman" panose="02020603050405020304" pitchFamily="18" charset="0"/>
              </a:rPr>
              <a:t>Design and Planning Documentation</a:t>
            </a:r>
          </a:p>
          <a:p>
            <a:pPr marL="742950" lvl="1" indent="-285750">
              <a:lnSpc>
                <a:spcPct val="127000"/>
              </a:lnSpc>
              <a:buFont typeface="Courier New" panose="02070309020205020404" pitchFamily="49" charset="0"/>
              <a:buChar char="o"/>
            </a:pPr>
            <a:r>
              <a:rPr lang="en-GB" sz="1500" i="1" kern="100" dirty="0">
                <a:latin typeface="Avenir Next LT Pro" panose="020B0504020202020204" pitchFamily="34" charset="0"/>
                <a:cs typeface="Times New Roman" panose="02020603050405020304" pitchFamily="18" charset="0"/>
              </a:rPr>
              <a:t>Survey and Test Reports</a:t>
            </a:r>
          </a:p>
          <a:p>
            <a:pPr marL="742950" lvl="1" indent="-285750">
              <a:lnSpc>
                <a:spcPct val="127000"/>
              </a:lnSpc>
              <a:buFont typeface="Courier New" panose="02070309020205020404" pitchFamily="49" charset="0"/>
              <a:buChar char="o"/>
            </a:pPr>
            <a:r>
              <a:rPr lang="en-GB" sz="1500" i="1" kern="100" dirty="0">
                <a:latin typeface="Avenir Next LT Pro" panose="020B0504020202020204" pitchFamily="34" charset="0"/>
                <a:cs typeface="Times New Roman" panose="02020603050405020304" pitchFamily="18" charset="0"/>
              </a:rPr>
              <a:t>Approval Processes</a:t>
            </a:r>
          </a:p>
          <a:p>
            <a:pPr marL="0" lvl="0"/>
            <a:r>
              <a:rPr lang="en-GB" sz="1500" b="1" dirty="0"/>
              <a:t>Monitoring and Feedback</a:t>
            </a:r>
          </a:p>
          <a:p>
            <a:pPr marL="742950" lvl="1" indent="-285750">
              <a:lnSpc>
                <a:spcPct val="127000"/>
              </a:lnSpc>
              <a:buFont typeface="Courier New" panose="02070309020205020404" pitchFamily="49" charset="0"/>
              <a:buChar char="o"/>
            </a:pPr>
            <a:r>
              <a:rPr lang="en-GB" sz="1500" i="1" kern="100" dirty="0">
                <a:latin typeface="Avenir Next LT Pro" panose="020B0504020202020204" pitchFamily="34" charset="0"/>
                <a:cs typeface="Times New Roman" panose="02020603050405020304" pitchFamily="18" charset="0"/>
              </a:rPr>
              <a:t>Continuous Monitoring of Network Performance</a:t>
            </a:r>
          </a:p>
          <a:p>
            <a:pPr marL="742950" lvl="1" indent="-285750">
              <a:lnSpc>
                <a:spcPct val="127000"/>
              </a:lnSpc>
              <a:buFont typeface="Courier New" panose="02070309020205020404" pitchFamily="49" charset="0"/>
              <a:buChar char="o"/>
            </a:pPr>
            <a:r>
              <a:rPr lang="en-GB" sz="1500" i="1" kern="100" dirty="0">
                <a:latin typeface="Avenir Next LT Pro" panose="020B0504020202020204" pitchFamily="34" charset="0"/>
                <a:cs typeface="Times New Roman" panose="02020603050405020304" pitchFamily="18" charset="0"/>
              </a:rPr>
              <a:t>Stakeholder Feedback Mechanisms</a:t>
            </a:r>
          </a:p>
          <a:p>
            <a:pPr marL="742950" lvl="1" indent="-285750">
              <a:lnSpc>
                <a:spcPct val="127000"/>
              </a:lnSpc>
              <a:buFont typeface="Courier New" panose="02070309020205020404" pitchFamily="49" charset="0"/>
              <a:buChar char="o"/>
            </a:pPr>
            <a:r>
              <a:rPr lang="en-GB" sz="1500" i="1" kern="100" dirty="0">
                <a:latin typeface="Avenir Next LT Pro" panose="020B0504020202020204" pitchFamily="34" charset="0"/>
                <a:cs typeface="Times New Roman" panose="02020603050405020304" pitchFamily="18" charset="0"/>
              </a:rPr>
              <a:t>Updates to Design Based on Findings</a:t>
            </a:r>
          </a:p>
          <a:p>
            <a:endParaRPr lang="en-GB" dirty="0"/>
          </a:p>
        </p:txBody>
      </p:sp>
    </p:spTree>
    <p:extLst>
      <p:ext uri="{BB962C8B-B14F-4D97-AF65-F5344CB8AC3E}">
        <p14:creationId xmlns:p14="http://schemas.microsoft.com/office/powerpoint/2010/main" val="2693435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 name="TextBox 2">
            <a:extLst>
              <a:ext uri="{FF2B5EF4-FFF2-40B4-BE49-F238E27FC236}">
                <a16:creationId xmlns:a16="http://schemas.microsoft.com/office/drawing/2014/main" id="{17F504B4-468C-C0AF-3B9B-42ABB020AC6B}"/>
              </a:ext>
            </a:extLst>
          </p:cNvPr>
          <p:cNvSpPr txBox="1"/>
          <p:nvPr/>
        </p:nvSpPr>
        <p:spPr>
          <a:xfrm>
            <a:off x="741681" y="1014502"/>
            <a:ext cx="10972800" cy="4936544"/>
          </a:xfrm>
          <a:prstGeom prst="rect">
            <a:avLst/>
          </a:prstGeom>
          <a:noFill/>
        </p:spPr>
        <p:txBody>
          <a:bodyPr wrap="square">
            <a:spAutoFit/>
          </a:bodyPr>
          <a:lstStyle/>
          <a:p>
            <a:pPr algn="ctr">
              <a:lnSpc>
                <a:spcPct val="107000"/>
              </a:lnSpc>
              <a:spcAft>
                <a:spcPts val="800"/>
              </a:spcAft>
            </a:pPr>
            <a:r>
              <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 </a:t>
            </a:r>
            <a:r>
              <a:rPr lang="en-GB" sz="1600" b="1" kern="100" dirty="0">
                <a:solidFill>
                  <a:schemeClr val="bg1"/>
                </a:solidFill>
                <a:highlight>
                  <a:srgbClr val="0D3E9B"/>
                </a:highlight>
                <a:latin typeface="Avenir Next LT Pro" panose="020B0504020202020204" pitchFamily="34" charset="0"/>
                <a:cs typeface="Times New Roman" panose="02020603050405020304" pitchFamily="18" charset="0"/>
              </a:rPr>
              <a:t>Executive Summary</a:t>
            </a:r>
          </a:p>
          <a:p>
            <a:r>
              <a:rPr lang="en-GB" sz="1500" kern="100" dirty="0">
                <a:latin typeface="Avenir Next LT Pro" panose="020B0504020202020204" pitchFamily="34" charset="0"/>
                <a:cs typeface="Times New Roman" panose="02020603050405020304" pitchFamily="18" charset="0"/>
              </a:rPr>
              <a:t>The </a:t>
            </a:r>
            <a:r>
              <a:rPr lang="en-GB" sz="1500" b="1" kern="100" dirty="0" err="1">
                <a:latin typeface="Avenir Next LT Pro" panose="020B0504020202020204" pitchFamily="34" charset="0"/>
                <a:cs typeface="Times New Roman" panose="02020603050405020304" pitchFamily="18" charset="0"/>
              </a:rPr>
              <a:t>Fiber</a:t>
            </a:r>
            <a:r>
              <a:rPr lang="en-GB" sz="1500" b="1" kern="100" dirty="0">
                <a:latin typeface="Avenir Next LT Pro" panose="020B0504020202020204" pitchFamily="34" charset="0"/>
                <a:cs typeface="Times New Roman" panose="02020603050405020304" pitchFamily="18" charset="0"/>
              </a:rPr>
              <a:t> to the Home Technology (FHHT) Planning and Design Document </a:t>
            </a:r>
            <a:r>
              <a:rPr lang="en-GB" sz="1500" kern="100" dirty="0">
                <a:latin typeface="Avenir Next LT Pro" panose="020B0504020202020204" pitchFamily="34" charset="0"/>
                <a:cs typeface="Times New Roman" panose="02020603050405020304" pitchFamily="18" charset="0"/>
              </a:rPr>
              <a:t>outlines a comprehensive approach to developing a reliable and efficient </a:t>
            </a:r>
            <a:r>
              <a:rPr lang="en-GB" sz="1500" kern="100" dirty="0" err="1">
                <a:latin typeface="Avenir Next LT Pro" panose="020B0504020202020204" pitchFamily="34" charset="0"/>
                <a:cs typeface="Times New Roman" panose="02020603050405020304" pitchFamily="18" charset="0"/>
              </a:rPr>
              <a:t>fiber</a:t>
            </a:r>
            <a:r>
              <a:rPr lang="en-GB" sz="1500" kern="100" dirty="0">
                <a:latin typeface="Avenir Next LT Pro" panose="020B0504020202020204" pitchFamily="34" charset="0"/>
                <a:cs typeface="Times New Roman" panose="02020603050405020304" pitchFamily="18" charset="0"/>
              </a:rPr>
              <a:t>-optic network. This document serves as a blueprint for deploying a scalable, cost-effective, and high-performance broadband infrastructure tailored to meet the growing demands of modern connectivity</a:t>
            </a:r>
            <a:r>
              <a:rPr lang="en-GB" sz="1500" i="1" kern="100" dirty="0">
                <a:latin typeface="Avenir Next LT Pro" panose="020B0504020202020204" pitchFamily="34" charset="0"/>
                <a:cs typeface="Times New Roman" panose="02020603050405020304" pitchFamily="18" charset="0"/>
              </a:rPr>
              <a:t>.</a:t>
            </a:r>
          </a:p>
          <a:p>
            <a:endParaRPr lang="en-US" sz="1500" i="1" kern="100" dirty="0">
              <a:latin typeface="Avenir Next LT Pro" panose="020B0504020202020204" pitchFamily="34" charset="0"/>
              <a:cs typeface="Times New Roman" panose="02020603050405020304" pitchFamily="18" charset="0"/>
            </a:endParaRPr>
          </a:p>
          <a:p>
            <a:r>
              <a:rPr lang="en-GB" sz="1500" b="1" i="1" kern="100" dirty="0">
                <a:solidFill>
                  <a:schemeClr val="accent6">
                    <a:lumMod val="50000"/>
                  </a:schemeClr>
                </a:solidFill>
                <a:latin typeface="Avenir Next LT Pro" panose="020B0504020202020204" pitchFamily="34" charset="0"/>
                <a:cs typeface="Times New Roman" panose="02020603050405020304" pitchFamily="18" charset="0"/>
              </a:rPr>
              <a:t>Purpose of the Document</a:t>
            </a:r>
          </a:p>
          <a:p>
            <a:r>
              <a:rPr lang="en-GB" sz="1500" kern="100" dirty="0">
                <a:latin typeface="Avenir Next LT Pro" panose="020B0504020202020204" pitchFamily="34" charset="0"/>
                <a:cs typeface="Times New Roman" panose="02020603050405020304" pitchFamily="18" charset="0"/>
              </a:rPr>
              <a:t>This document’s primary goal is to provide a structured plan and design framework for implementing FHHT in the designated project area. It addresses key considerations such as feasibility, network topology, material requirements, and risk management to ensure successful deployment.</a:t>
            </a:r>
          </a:p>
          <a:p>
            <a:endParaRPr lang="en-US" sz="1500" kern="100" dirty="0">
              <a:latin typeface="Avenir Next LT Pro" panose="020B0504020202020204" pitchFamily="34" charset="0"/>
              <a:cs typeface="Times New Roman" panose="02020603050405020304" pitchFamily="18" charset="0"/>
            </a:endParaRPr>
          </a:p>
          <a:p>
            <a:r>
              <a:rPr lang="en-GB" sz="1500" b="1" i="1" kern="100" dirty="0">
                <a:solidFill>
                  <a:schemeClr val="accent6">
                    <a:lumMod val="50000"/>
                  </a:schemeClr>
                </a:solidFill>
                <a:latin typeface="Avenir Next LT Pro" panose="020B0504020202020204" pitchFamily="34" charset="0"/>
                <a:cs typeface="Times New Roman" panose="02020603050405020304" pitchFamily="18" charset="0"/>
              </a:rPr>
              <a:t>Key Objectives</a:t>
            </a:r>
          </a:p>
          <a:p>
            <a:pPr marL="285750" lvl="0" indent="-285750">
              <a:buFont typeface="Arial" panose="020B0604020202020204" pitchFamily="34" charset="0"/>
              <a:buChar char="•"/>
            </a:pPr>
            <a:r>
              <a:rPr lang="en-GB" sz="1500" b="1" dirty="0"/>
              <a:t>Efficient Network Design</a:t>
            </a:r>
            <a:r>
              <a:rPr lang="en-GB" sz="1500" dirty="0"/>
              <a:t>: </a:t>
            </a:r>
            <a:r>
              <a:rPr lang="en-GB" sz="1500" kern="100" dirty="0">
                <a:latin typeface="Avenir Next LT Pro" panose="020B0504020202020204" pitchFamily="34" charset="0"/>
                <a:cs typeface="Times New Roman" panose="02020603050405020304" pitchFamily="18" charset="0"/>
              </a:rPr>
              <a:t>Create an optimized and scalable </a:t>
            </a:r>
            <a:r>
              <a:rPr lang="en-GB" sz="1500" kern="100" dirty="0" err="1">
                <a:latin typeface="Avenir Next LT Pro" panose="020B0504020202020204" pitchFamily="34" charset="0"/>
                <a:cs typeface="Times New Roman" panose="02020603050405020304" pitchFamily="18" charset="0"/>
              </a:rPr>
              <a:t>fiber</a:t>
            </a:r>
            <a:r>
              <a:rPr lang="en-GB" sz="1500" kern="100" dirty="0">
                <a:latin typeface="Avenir Next LT Pro" panose="020B0504020202020204" pitchFamily="34" charset="0"/>
                <a:cs typeface="Times New Roman" panose="02020603050405020304" pitchFamily="18" charset="0"/>
              </a:rPr>
              <a:t> network to serve both current and future user demands.</a:t>
            </a:r>
          </a:p>
          <a:p>
            <a:pPr marL="285750" lvl="0" indent="-285750">
              <a:buFont typeface="Arial" panose="020B0604020202020204" pitchFamily="34" charset="0"/>
              <a:buChar char="•"/>
            </a:pPr>
            <a:r>
              <a:rPr lang="en-GB" sz="1500" b="1" dirty="0"/>
              <a:t>Cost-Effectiveness: </a:t>
            </a:r>
            <a:r>
              <a:rPr lang="en-GB" sz="1500" kern="100" dirty="0">
                <a:latin typeface="Avenir Next LT Pro" panose="020B0504020202020204" pitchFamily="34" charset="0"/>
                <a:cs typeface="Times New Roman" panose="02020603050405020304" pitchFamily="18" charset="0"/>
              </a:rPr>
              <a:t>Minimize project costs while maintaining high-quality service and infrastructure</a:t>
            </a:r>
            <a:r>
              <a:rPr lang="en-GB" dirty="0"/>
              <a:t>.</a:t>
            </a:r>
          </a:p>
          <a:p>
            <a:pPr marL="285750" lvl="0" indent="-285750">
              <a:buFont typeface="Arial" panose="020B0604020202020204" pitchFamily="34" charset="0"/>
              <a:buChar char="•"/>
            </a:pPr>
            <a:r>
              <a:rPr lang="en-GB" sz="1500" b="1" dirty="0"/>
              <a:t>Regulatory Compliance: </a:t>
            </a:r>
            <a:r>
              <a:rPr lang="en-GB" sz="1500" kern="100" dirty="0">
                <a:latin typeface="Avenir Next LT Pro" panose="020B0504020202020204" pitchFamily="34" charset="0"/>
                <a:cs typeface="Times New Roman" panose="02020603050405020304" pitchFamily="18" charset="0"/>
              </a:rPr>
              <a:t>Adhere to all industry standards, environmental regulations, and local permitting requirements.</a:t>
            </a:r>
          </a:p>
          <a:p>
            <a:pPr marL="285750" indent="-285750">
              <a:buFont typeface="Arial" panose="020B0604020202020204" pitchFamily="34" charset="0"/>
              <a:buChar char="•"/>
            </a:pPr>
            <a:r>
              <a:rPr lang="en-GB" sz="1500" b="1" dirty="0"/>
              <a:t>User-Centric Approach: </a:t>
            </a:r>
            <a:r>
              <a:rPr lang="en-GB" sz="1500" kern="100" dirty="0">
                <a:latin typeface="Avenir Next LT Pro" panose="020B0504020202020204" pitchFamily="34" charset="0"/>
                <a:cs typeface="Times New Roman" panose="02020603050405020304" pitchFamily="18" charset="0"/>
              </a:rPr>
              <a:t>Ensure the network design aligns with end-user requirements for bandwidth, reliability, and speed.</a:t>
            </a:r>
          </a:p>
          <a:p>
            <a:endParaRPr lang="en-GB" sz="1500" kern="100" dirty="0">
              <a:latin typeface="Avenir Next LT Pro" panose="020B0504020202020204" pitchFamily="34" charset="0"/>
              <a:cs typeface="Times New Roman" panose="02020603050405020304" pitchFamily="18" charset="0"/>
            </a:endParaRPr>
          </a:p>
          <a:p>
            <a:endParaRPr lang="en-GB" sz="1500" kern="100" dirty="0">
              <a:latin typeface="Avenir Next LT Pro" panose="020B0504020202020204" pitchFamily="34" charset="0"/>
              <a:cs typeface="Times New Roman" panose="02020603050405020304" pitchFamily="18" charset="0"/>
            </a:endParaRPr>
          </a:p>
          <a:p>
            <a:endParaRPr lang="en-GB" sz="1500" i="1" kern="100" dirty="0">
              <a:latin typeface="Avenir Next LT Pro" panose="020B0504020202020204" pitchFamily="34"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16" name="TextBox 15">
            <a:extLst>
              <a:ext uri="{FF2B5EF4-FFF2-40B4-BE49-F238E27FC236}">
                <a16:creationId xmlns:a16="http://schemas.microsoft.com/office/drawing/2014/main" id="{E59A8B40-A433-0C1B-6DEF-6DE2EE70C847}"/>
              </a:ext>
            </a:extLst>
          </p:cNvPr>
          <p:cNvSpPr txBox="1"/>
          <p:nvPr/>
        </p:nvSpPr>
        <p:spPr>
          <a:xfrm>
            <a:off x="0" y="1198633"/>
            <a:ext cx="12192000" cy="678712"/>
          </a:xfrm>
          <a:prstGeom prst="rect">
            <a:avLst/>
          </a:prstGeom>
          <a:noFill/>
        </p:spPr>
        <p:txBody>
          <a:bodyPr wrap="square">
            <a:spAutoFit/>
          </a:bodyPr>
          <a:lstStyle/>
          <a:p>
            <a:pPr marL="0" marR="0">
              <a:lnSpc>
                <a:spcPct val="107000"/>
              </a:lnSpc>
              <a:spcAft>
                <a:spcPts val="800"/>
              </a:spcAft>
            </a:pPr>
            <a:endParaRPr lang="en-US" sz="16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534CBF7E-2457-DF55-8396-EC668993244D}"/>
              </a:ext>
            </a:extLst>
          </p:cNvPr>
          <p:cNvSpPr txBox="1"/>
          <p:nvPr/>
        </p:nvSpPr>
        <p:spPr>
          <a:xfrm>
            <a:off x="2971800" y="800100"/>
            <a:ext cx="6094638" cy="770724"/>
          </a:xfrm>
          <a:prstGeom prst="rect">
            <a:avLst/>
          </a:prstGeom>
          <a:noFill/>
        </p:spPr>
        <p:txBody>
          <a:bodyPr wrap="square" rtlCol="0">
            <a:spAutoFit/>
          </a:bodyPr>
          <a:lstStyle>
            <a:defPPr>
              <a:defRPr lang="en-NG"/>
            </a:defPPr>
            <a:lvl1pPr algn="ctr">
              <a:lnSpc>
                <a:spcPct val="107000"/>
              </a:lnSpc>
              <a:spcAft>
                <a:spcPts val="800"/>
              </a:spcAft>
              <a:defRPr b="1" kern="10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defRPr>
            </a:lvl1pPr>
          </a:lstStyle>
          <a:p>
            <a:r>
              <a:rPr lang="en-GB" dirty="0"/>
              <a:t>Survey and Data Collection</a:t>
            </a:r>
          </a:p>
          <a:p>
            <a:endParaRPr lang="en-GB" dirty="0"/>
          </a:p>
        </p:txBody>
      </p:sp>
      <p:sp>
        <p:nvSpPr>
          <p:cNvPr id="2" name="Rectangle 1">
            <a:extLst>
              <a:ext uri="{FF2B5EF4-FFF2-40B4-BE49-F238E27FC236}">
                <a16:creationId xmlns:a16="http://schemas.microsoft.com/office/drawing/2014/main" id="{71A40922-6473-4590-B60A-41761B8508C3}"/>
              </a:ext>
            </a:extLst>
          </p:cNvPr>
          <p:cNvSpPr/>
          <p:nvPr/>
        </p:nvSpPr>
        <p:spPr>
          <a:xfrm>
            <a:off x="650240" y="1373277"/>
            <a:ext cx="10231120" cy="923330"/>
          </a:xfrm>
          <a:prstGeom prst="rect">
            <a:avLst/>
          </a:prstGeom>
        </p:spPr>
        <p:txBody>
          <a:bodyPr wrap="square">
            <a:spAutoFit/>
          </a:bodyPr>
          <a:lstStyle/>
          <a:p>
            <a:r>
              <a:rPr lang="en-GB" dirty="0"/>
              <a:t>Survey and data collection are critical steps in the planning and design process for an FHHT (</a:t>
            </a:r>
            <a:r>
              <a:rPr lang="en-GB" dirty="0" err="1"/>
              <a:t>Fiber</a:t>
            </a:r>
            <a:r>
              <a:rPr lang="en-GB" dirty="0"/>
              <a:t> to the Home Technology) project. This phase ensures accurate information is gathered about the project area to guide network design, cost estimation, and implementation planning</a:t>
            </a:r>
          </a:p>
        </p:txBody>
      </p:sp>
      <p:pic>
        <p:nvPicPr>
          <p:cNvPr id="3" name="Picture 2">
            <a:extLst>
              <a:ext uri="{FF2B5EF4-FFF2-40B4-BE49-F238E27FC236}">
                <a16:creationId xmlns:a16="http://schemas.microsoft.com/office/drawing/2014/main" id="{2673427E-F008-4A07-9848-C6C6E33730B7}"/>
              </a:ext>
            </a:extLst>
          </p:cNvPr>
          <p:cNvPicPr>
            <a:picLocks noChangeAspect="1"/>
          </p:cNvPicPr>
          <p:nvPr/>
        </p:nvPicPr>
        <p:blipFill>
          <a:blip r:embed="rId3"/>
          <a:stretch>
            <a:fillRect/>
          </a:stretch>
        </p:blipFill>
        <p:spPr>
          <a:xfrm>
            <a:off x="863600" y="2682240"/>
            <a:ext cx="4008120" cy="3078480"/>
          </a:xfrm>
          <a:prstGeom prst="rect">
            <a:avLst/>
          </a:prstGeom>
        </p:spPr>
      </p:pic>
      <p:pic>
        <p:nvPicPr>
          <p:cNvPr id="4" name="Picture 3">
            <a:extLst>
              <a:ext uri="{FF2B5EF4-FFF2-40B4-BE49-F238E27FC236}">
                <a16:creationId xmlns:a16="http://schemas.microsoft.com/office/drawing/2014/main" id="{9C6B0BF9-F185-4D1F-A503-36AFDD313818}"/>
              </a:ext>
            </a:extLst>
          </p:cNvPr>
          <p:cNvPicPr>
            <a:picLocks noChangeAspect="1"/>
          </p:cNvPicPr>
          <p:nvPr/>
        </p:nvPicPr>
        <p:blipFill>
          <a:blip r:embed="rId4"/>
          <a:stretch>
            <a:fillRect/>
          </a:stretch>
        </p:blipFill>
        <p:spPr>
          <a:xfrm>
            <a:off x="5138737" y="2696844"/>
            <a:ext cx="3720783" cy="323659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4" name="TextBox 3">
            <a:extLst>
              <a:ext uri="{FF2B5EF4-FFF2-40B4-BE49-F238E27FC236}">
                <a16:creationId xmlns:a16="http://schemas.microsoft.com/office/drawing/2014/main" id="{3D2F53B7-6A04-4640-8F06-0645F46214C1}"/>
              </a:ext>
            </a:extLst>
          </p:cNvPr>
          <p:cNvSpPr txBox="1"/>
          <p:nvPr/>
        </p:nvSpPr>
        <p:spPr>
          <a:xfrm>
            <a:off x="318218" y="870527"/>
            <a:ext cx="11741702" cy="3904339"/>
          </a:xfrm>
          <a:prstGeom prst="rect">
            <a:avLst/>
          </a:prstGeom>
          <a:noFill/>
        </p:spPr>
        <p:txBody>
          <a:bodyPr wrap="square">
            <a:spAutoFit/>
          </a:bodyPr>
          <a:lstStyle/>
          <a:p>
            <a:pPr algn="ctr">
              <a:lnSpc>
                <a:spcPct val="107000"/>
              </a:lnSpc>
              <a:spcAft>
                <a:spcPts val="800"/>
              </a:spcAft>
            </a:pPr>
            <a:r>
              <a:rPr lang="en-GB" i="1" dirty="0">
                <a:highlight>
                  <a:srgbClr val="0D3E9B"/>
                </a:highlight>
              </a:rPr>
              <a:t> </a:t>
            </a:r>
            <a:r>
              <a:rPr lang="en-GB" sz="1600" b="1" kern="100" dirty="0">
                <a:solidFill>
                  <a:schemeClr val="bg1"/>
                </a:solidFill>
                <a:highlight>
                  <a:srgbClr val="0D3E9B"/>
                </a:highlight>
                <a:latin typeface="Avenir Next LT Pro" panose="020B0504020202020204" pitchFamily="34" charset="0"/>
                <a:cs typeface="Times New Roman" panose="02020603050405020304" pitchFamily="18" charset="0"/>
              </a:rPr>
              <a:t>Objectives of the Survey</a:t>
            </a:r>
          </a:p>
          <a:p>
            <a:pPr marL="0" marR="0" algn="r">
              <a:lnSpc>
                <a:spcPct val="107000"/>
              </a:lnSpc>
              <a:spcAft>
                <a:spcPts val="800"/>
              </a:spcAft>
            </a:pPr>
            <a:r>
              <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  </a:t>
            </a:r>
            <a:endParaRPr lang="en-US" sz="16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lvl="0"/>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a:t>
            </a:r>
            <a:r>
              <a:rPr lang="en-GB" b="1" dirty="0"/>
              <a:t>Identify Optimal </a:t>
            </a:r>
            <a:r>
              <a:rPr lang="en-GB" b="1" dirty="0" err="1"/>
              <a:t>Fiber</a:t>
            </a:r>
            <a:r>
              <a:rPr lang="en-GB" b="1" dirty="0"/>
              <a:t> Routes</a:t>
            </a:r>
            <a:r>
              <a:rPr lang="en-GB" dirty="0"/>
              <a:t>: Determine the best paths for laying </a:t>
            </a:r>
            <a:r>
              <a:rPr lang="en-GB" dirty="0" err="1"/>
              <a:t>fiber</a:t>
            </a:r>
            <a:r>
              <a:rPr lang="en-GB" dirty="0"/>
              <a:t>, avoiding obstructions, and minimizing costs.</a:t>
            </a:r>
          </a:p>
          <a:p>
            <a:pPr lvl="0"/>
            <a:endParaRPr lang="en-GB" dirty="0"/>
          </a:p>
          <a:p>
            <a:pPr lvl="0"/>
            <a:r>
              <a:rPr lang="en-GB" b="1" dirty="0"/>
              <a:t>Assess Existing Infrastructure</a:t>
            </a:r>
            <a:r>
              <a:rPr lang="en-GB" dirty="0"/>
              <a:t>: Document usable poles, ducts, conduits, and other assets that can reduce project expenses.</a:t>
            </a:r>
          </a:p>
          <a:p>
            <a:pPr lvl="0"/>
            <a:endParaRPr lang="en-GB" dirty="0"/>
          </a:p>
          <a:p>
            <a:pPr lvl="0"/>
            <a:r>
              <a:rPr lang="en-GB" b="1" dirty="0"/>
              <a:t>Gather Environmental Data</a:t>
            </a:r>
            <a:r>
              <a:rPr lang="en-GB" dirty="0"/>
              <a:t>: Understand terrain, weather conditions, and potential environmental challenges.</a:t>
            </a:r>
          </a:p>
          <a:p>
            <a:pPr lvl="0"/>
            <a:endParaRPr lang="en-US" dirty="0"/>
          </a:p>
          <a:p>
            <a:pPr lvl="0"/>
            <a:endParaRPr lang="en-GB" dirty="0"/>
          </a:p>
          <a:p>
            <a:pPr lvl="0"/>
            <a:r>
              <a:rPr lang="en-GB" b="1" dirty="0"/>
              <a:t>Confirm Regulatory and Permission Requirements</a:t>
            </a:r>
            <a:r>
              <a:rPr lang="en-GB" dirty="0"/>
              <a:t>: Identify areas needing permits, right-of-way (</a:t>
            </a:r>
            <a:r>
              <a:rPr lang="en-GB" dirty="0" err="1"/>
              <a:t>RoW</a:t>
            </a:r>
            <a:r>
              <a:rPr lang="en-GB" dirty="0"/>
              <a:t>) agreements, or special approvals.</a:t>
            </a:r>
          </a:p>
        </p:txBody>
      </p:sp>
    </p:spTree>
    <p:extLst>
      <p:ext uri="{BB962C8B-B14F-4D97-AF65-F5344CB8AC3E}">
        <p14:creationId xmlns:p14="http://schemas.microsoft.com/office/powerpoint/2010/main" val="692763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8" name="TextBox 7">
            <a:extLst>
              <a:ext uri="{FF2B5EF4-FFF2-40B4-BE49-F238E27FC236}">
                <a16:creationId xmlns:a16="http://schemas.microsoft.com/office/drawing/2014/main" id="{E3440A0D-C196-D2D9-24F9-25D4EFEE38D8}"/>
              </a:ext>
            </a:extLst>
          </p:cNvPr>
          <p:cNvSpPr txBox="1"/>
          <p:nvPr/>
        </p:nvSpPr>
        <p:spPr>
          <a:xfrm>
            <a:off x="372772" y="935746"/>
            <a:ext cx="11636348" cy="4359527"/>
          </a:xfrm>
          <a:prstGeom prst="rect">
            <a:avLst/>
          </a:prstGeom>
          <a:noFill/>
        </p:spPr>
        <p:txBody>
          <a:bodyPr wrap="square">
            <a:spAutoFit/>
          </a:bodyPr>
          <a:lstStyle/>
          <a:p>
            <a:pPr algn="ctr">
              <a:lnSpc>
                <a:spcPct val="107000"/>
              </a:lnSpc>
              <a:spcAft>
                <a:spcPts val="800"/>
              </a:spcAft>
            </a:pPr>
            <a:r>
              <a:rPr lang="en-GB" sz="1400" b="1" kern="100" dirty="0">
                <a:solidFill>
                  <a:schemeClr val="bg1"/>
                </a:solidFill>
                <a:highlight>
                  <a:srgbClr val="0D3E9B"/>
                </a:highlight>
                <a:latin typeface="Avenir Next LT Pro" panose="020B0504020202020204" pitchFamily="34" charset="0"/>
                <a:cs typeface="Times New Roman" panose="02020603050405020304" pitchFamily="18" charset="0"/>
              </a:rPr>
              <a:t>DATA TO BE COLLECTED</a:t>
            </a:r>
            <a:endParaRPr lang="en-US" sz="1400" b="1" kern="100" dirty="0">
              <a:solidFill>
                <a:schemeClr val="bg1"/>
              </a:solidFill>
              <a:highlight>
                <a:srgbClr val="0D3E9B"/>
              </a:highlight>
              <a:latin typeface="Avenir Next LT Pro" panose="020B0504020202020204" pitchFamily="34" charset="0"/>
              <a:cs typeface="Times New Roman" panose="02020603050405020304" pitchFamily="18" charset="0"/>
            </a:endParaRPr>
          </a:p>
          <a:p>
            <a:pPr marR="0" lvl="0">
              <a:lnSpc>
                <a:spcPct val="107000"/>
              </a:lnSpc>
              <a:spcAft>
                <a:spcPts val="800"/>
              </a:spcAft>
            </a:pPr>
            <a:endParaRPr lang="en-US" sz="1400" kern="100" dirty="0">
              <a:effectLst/>
              <a:latin typeface="Avenir Next LT Pro" panose="020B0504020202020204" pitchFamily="34" charset="0"/>
              <a:ea typeface="Aptos" panose="020B0004020202020204" pitchFamily="34" charset="0"/>
              <a:cs typeface="Times New Roman" panose="02020603050405020304" pitchFamily="18" charset="0"/>
            </a:endParaRPr>
          </a:p>
          <a:p>
            <a:pPr lvl="0"/>
            <a:r>
              <a:rPr lang="en-GB" b="1" dirty="0"/>
              <a:t>Geographical Data</a:t>
            </a:r>
            <a:r>
              <a:rPr lang="en-GB" dirty="0"/>
              <a:t>:</a:t>
            </a:r>
          </a:p>
          <a:p>
            <a:pPr lvl="1"/>
            <a:r>
              <a:rPr lang="en-GB" dirty="0"/>
              <a:t>Coordinates key locations such as Optical Line Terminal (OLT) sites, splitter locations, and customer premises.</a:t>
            </a:r>
          </a:p>
          <a:p>
            <a:pPr lvl="1"/>
            <a:r>
              <a:rPr lang="en-GB" dirty="0"/>
              <a:t>Elevation data for planning routes across varied terrains.</a:t>
            </a:r>
          </a:p>
          <a:p>
            <a:pPr lvl="0"/>
            <a:r>
              <a:rPr lang="en-GB" b="1" dirty="0"/>
              <a:t>Existing Infrastructure</a:t>
            </a:r>
            <a:r>
              <a:rPr lang="en-GB" dirty="0"/>
              <a:t>:</a:t>
            </a:r>
          </a:p>
          <a:p>
            <a:pPr lvl="1"/>
            <a:r>
              <a:rPr lang="en-GB" dirty="0"/>
              <a:t>Inventory of available poles, conduits, manholes, and cabinets.</a:t>
            </a:r>
          </a:p>
          <a:p>
            <a:pPr lvl="1"/>
            <a:r>
              <a:rPr lang="en-GB" dirty="0"/>
              <a:t>Condition and capacity of existing infrastructure.</a:t>
            </a:r>
          </a:p>
          <a:p>
            <a:pPr lvl="0"/>
            <a:r>
              <a:rPr lang="en-GB" b="1" dirty="0"/>
              <a:t>Environmental Data</a:t>
            </a:r>
            <a:r>
              <a:rPr lang="en-GB" dirty="0"/>
              <a:t>:</a:t>
            </a:r>
          </a:p>
          <a:p>
            <a:pPr lvl="1"/>
            <a:r>
              <a:rPr lang="en-GB" dirty="0"/>
              <a:t>Identification of water bodies, forests, or other natural barriers.</a:t>
            </a:r>
          </a:p>
          <a:p>
            <a:pPr lvl="1"/>
            <a:r>
              <a:rPr lang="en-GB" dirty="0"/>
              <a:t>Weather patterns that may affect installation and maintenance.</a:t>
            </a:r>
          </a:p>
          <a:p>
            <a:pPr lvl="0"/>
            <a:r>
              <a:rPr lang="en-GB" b="1" dirty="0"/>
              <a:t>Regulatory and Legal Data</a:t>
            </a:r>
            <a:r>
              <a:rPr lang="en-GB" dirty="0"/>
              <a:t>:</a:t>
            </a:r>
          </a:p>
          <a:p>
            <a:pPr lvl="1"/>
            <a:r>
              <a:rPr lang="en-GB" dirty="0"/>
              <a:t>Locations requiring </a:t>
            </a:r>
            <a:r>
              <a:rPr lang="en-GB" dirty="0" err="1"/>
              <a:t>RoW</a:t>
            </a:r>
            <a:r>
              <a:rPr lang="en-GB" dirty="0"/>
              <a:t> agreements or permits.</a:t>
            </a:r>
          </a:p>
          <a:p>
            <a:pPr lvl="1"/>
            <a:r>
              <a:rPr lang="en-GB" dirty="0"/>
              <a:t>Areas with zoning restrictions or environmental protection regulations.</a:t>
            </a:r>
          </a:p>
        </p:txBody>
      </p:sp>
    </p:spTree>
    <p:extLst>
      <p:ext uri="{BB962C8B-B14F-4D97-AF65-F5344CB8AC3E}">
        <p14:creationId xmlns:p14="http://schemas.microsoft.com/office/powerpoint/2010/main" val="1712259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6" name="TextBox 5">
            <a:extLst>
              <a:ext uri="{FF2B5EF4-FFF2-40B4-BE49-F238E27FC236}">
                <a16:creationId xmlns:a16="http://schemas.microsoft.com/office/drawing/2014/main" id="{2E123A86-4B8D-E89F-BF2F-3935519A2CC9}"/>
              </a:ext>
            </a:extLst>
          </p:cNvPr>
          <p:cNvSpPr txBox="1"/>
          <p:nvPr/>
        </p:nvSpPr>
        <p:spPr>
          <a:xfrm>
            <a:off x="223520" y="1012879"/>
            <a:ext cx="11775440" cy="5323893"/>
          </a:xfrm>
          <a:prstGeom prst="rect">
            <a:avLst/>
          </a:prstGeom>
          <a:noFill/>
        </p:spPr>
        <p:txBody>
          <a:bodyPr wrap="square">
            <a:spAutoFit/>
          </a:bodyPr>
          <a:lstStyle/>
          <a:p>
            <a:pPr marL="457200" marR="0" algn="ctr">
              <a:lnSpc>
                <a:spcPct val="107000"/>
              </a:lnSpc>
            </a:pPr>
            <a:r>
              <a:rPr lang="en-US" sz="1400" b="1" kern="100" dirty="0">
                <a:solidFill>
                  <a:schemeClr val="bg1"/>
                </a:solidFill>
                <a:highlight>
                  <a:srgbClr val="0D3E9B"/>
                </a:highlight>
                <a:latin typeface="Avenir Next LT Pro" panose="020B0504020202020204" pitchFamily="34" charset="0"/>
                <a:cs typeface="Times New Roman" panose="02020603050405020304" pitchFamily="18" charset="0"/>
              </a:rPr>
              <a:t>FTTH Survey Tools and Techniques </a:t>
            </a:r>
          </a:p>
          <a:p>
            <a:pPr marL="457200" marR="0" algn="ctr">
              <a:lnSpc>
                <a:spcPct val="107000"/>
              </a:lnSpc>
            </a:pPr>
            <a:endParaRPr lang="en-US" sz="14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endParaRPr>
          </a:p>
          <a:p>
            <a:r>
              <a:rPr lang="en-US" sz="1400" dirty="0"/>
              <a:t>Fiber to the Home (FTTH) survey tools and techniques are critical for efficiently planning and deploying fiber optic networks. Here’s an overview of the tools and techniques involved in an FTTH survey:</a:t>
            </a:r>
          </a:p>
          <a:p>
            <a:endParaRPr lang="en-US" sz="1400" dirty="0"/>
          </a:p>
          <a:p>
            <a:r>
              <a:rPr lang="en-US" sz="1400" b="1" dirty="0"/>
              <a:t>Measuring Wheel</a:t>
            </a:r>
            <a:endParaRPr lang="en-US" sz="1400" dirty="0"/>
          </a:p>
          <a:p>
            <a:pPr lvl="1"/>
            <a:r>
              <a:rPr lang="en-US" dirty="0"/>
              <a:t>Used to measure distances along potential cable routes.</a:t>
            </a:r>
          </a:p>
          <a:p>
            <a:pPr lvl="1"/>
            <a:r>
              <a:rPr lang="en-US" dirty="0"/>
              <a:t>It is useful for calculating the total fiber length required.</a:t>
            </a:r>
          </a:p>
          <a:p>
            <a:r>
              <a:rPr lang="en-US" sz="1400" b="1" dirty="0"/>
              <a:t>Laser Range Finder</a:t>
            </a:r>
          </a:p>
          <a:p>
            <a:pPr lvl="1"/>
            <a:r>
              <a:rPr lang="en-US" dirty="0"/>
              <a:t>Measures distances and heights, especially for overhead installations.</a:t>
            </a:r>
          </a:p>
          <a:p>
            <a:pPr lvl="1"/>
            <a:r>
              <a:rPr lang="en-US" dirty="0"/>
              <a:t>Helps in identifying the height of poles and other obstacles.</a:t>
            </a:r>
          </a:p>
          <a:p>
            <a:r>
              <a:rPr lang="en-US" sz="1400" b="1" dirty="0"/>
              <a:t>GPS Device</a:t>
            </a:r>
          </a:p>
          <a:p>
            <a:pPr lvl="1"/>
            <a:r>
              <a:rPr lang="en-US" dirty="0"/>
              <a:t>Captures accurate geographical coordinates of survey points.</a:t>
            </a:r>
          </a:p>
          <a:p>
            <a:pPr lvl="1"/>
            <a:r>
              <a:rPr lang="en-US" dirty="0"/>
              <a:t>Assists in mapping routes and integrating them into GIS software.</a:t>
            </a:r>
          </a:p>
          <a:p>
            <a:r>
              <a:rPr lang="en-US" sz="1400" b="1" dirty="0"/>
              <a:t>GIS Software</a:t>
            </a:r>
          </a:p>
          <a:p>
            <a:pPr lvl="1"/>
            <a:r>
              <a:rPr lang="en-US" dirty="0"/>
              <a:t>Maps the surveyed area to identify the best routes for the fiber.</a:t>
            </a:r>
          </a:p>
          <a:p>
            <a:pPr lvl="1"/>
            <a:r>
              <a:rPr lang="en-US" dirty="0"/>
              <a:t>Allows for detailed planning of network infrastructure.</a:t>
            </a:r>
          </a:p>
          <a:p>
            <a:r>
              <a:rPr lang="en-US" sz="1400" b="1" dirty="0"/>
              <a:t>Digital Camera or Smartphone</a:t>
            </a:r>
          </a:p>
          <a:p>
            <a:pPr lvl="1"/>
            <a:r>
              <a:rPr lang="en-US" dirty="0"/>
              <a:t>Captures images of the site for documentation purposes.</a:t>
            </a:r>
          </a:p>
          <a:p>
            <a:pPr lvl="1"/>
            <a:r>
              <a:rPr lang="en-US" dirty="0"/>
              <a:t>Useful for recording the condition of poles, manholes, and other infrastructure.</a:t>
            </a:r>
          </a:p>
          <a:p>
            <a:endParaRPr lang="en-US" sz="1400" dirty="0"/>
          </a:p>
        </p:txBody>
      </p:sp>
    </p:spTree>
    <p:extLst>
      <p:ext uri="{BB962C8B-B14F-4D97-AF65-F5344CB8AC3E}">
        <p14:creationId xmlns:p14="http://schemas.microsoft.com/office/powerpoint/2010/main" val="3153177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A9893-F85F-8516-DCA2-A8479FF8A5DE}"/>
              </a:ext>
            </a:extLst>
          </p:cNvPr>
          <p:cNvSpPr>
            <a:spLocks noGrp="1"/>
          </p:cNvSpPr>
          <p:nvPr>
            <p:ph type="title"/>
          </p:nvPr>
        </p:nvSpPr>
        <p:spPr>
          <a:xfrm>
            <a:off x="-1" y="436880"/>
            <a:ext cx="11643361" cy="3586480"/>
          </a:xfrm>
        </p:spPr>
        <p:txBody>
          <a:bodyPr>
            <a:normAutofit fontScale="90000"/>
          </a:bodyPr>
          <a:lstStyle/>
          <a:p>
            <a:pPr marL="285750" lvl="0" indent="-285750">
              <a:buFont typeface="Courier New" panose="02070309020205020404" pitchFamily="49" charset="0"/>
              <a:buChar char="o"/>
            </a:pPr>
            <a:r>
              <a:rPr lang="en-US" sz="14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  </a:t>
            </a:r>
            <a:r>
              <a:rPr lang="en-GB" sz="1400" b="1" kern="100" dirty="0">
                <a:solidFill>
                  <a:schemeClr val="bg1"/>
                </a:solidFill>
                <a:highlight>
                  <a:srgbClr val="0D3E9B"/>
                </a:highlight>
                <a:latin typeface="Avenir Next LT Pro" panose="020B0504020202020204" pitchFamily="34" charset="0"/>
                <a:cs typeface="Times New Roman" panose="02020603050405020304" pitchFamily="18" charset="0"/>
              </a:rPr>
              <a:t>Network Planning</a:t>
            </a:r>
            <a:br>
              <a:rPr lang="en-GB" b="1" dirty="0">
                <a:highlight>
                  <a:srgbClr val="0D3E9B"/>
                </a:highlight>
              </a:rPr>
            </a:br>
            <a:r>
              <a:rPr lang="en-US" sz="14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  </a:t>
            </a:r>
            <a:br>
              <a:rPr lang="en-US" sz="1400" kern="100" dirty="0">
                <a:effectLst/>
                <a:latin typeface="Aptos" panose="020B0004020202020204" pitchFamily="34" charset="0"/>
                <a:ea typeface="Aptos" panose="020B0004020202020204" pitchFamily="34" charset="0"/>
                <a:cs typeface="Times New Roman" panose="02020603050405020304" pitchFamily="18" charset="0"/>
              </a:rPr>
            </a:b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a:t>
            </a:r>
            <a:r>
              <a:rPr lang="en-GB" sz="1600" dirty="0">
                <a:latin typeface="+mn-lt"/>
                <a:ea typeface="+mn-ea"/>
                <a:cs typeface="+mn-cs"/>
              </a:rPr>
              <a:t>Network planning is a critical phase in FHHT (</a:t>
            </a:r>
            <a:r>
              <a:rPr lang="en-GB" sz="1600" dirty="0" err="1">
                <a:latin typeface="+mn-lt"/>
                <a:ea typeface="+mn-ea"/>
                <a:cs typeface="+mn-cs"/>
              </a:rPr>
              <a:t>Fiber</a:t>
            </a:r>
            <a:r>
              <a:rPr lang="en-GB" sz="1600" dirty="0">
                <a:latin typeface="+mn-lt"/>
                <a:ea typeface="+mn-ea"/>
                <a:cs typeface="+mn-cs"/>
              </a:rPr>
              <a:t> to the Home Technology) deployment, as it establishes the blueprint for creating an efficient, scalable, and reliable </a:t>
            </a:r>
            <a:r>
              <a:rPr lang="en-GB" sz="1600" dirty="0" err="1">
                <a:latin typeface="+mn-lt"/>
                <a:ea typeface="+mn-ea"/>
                <a:cs typeface="+mn-cs"/>
              </a:rPr>
              <a:t>fiber</a:t>
            </a:r>
            <a:r>
              <a:rPr lang="en-GB" sz="1600" dirty="0">
                <a:latin typeface="+mn-lt"/>
                <a:ea typeface="+mn-ea"/>
                <a:cs typeface="+mn-cs"/>
              </a:rPr>
              <a:t>-optic network. This phase involves selecting the network topology, designing routes, and determining key components to meet current and future demands.</a:t>
            </a:r>
            <a:br>
              <a:rPr lang="en-GB" sz="1600" dirty="0">
                <a:latin typeface="+mn-lt"/>
                <a:ea typeface="+mn-ea"/>
                <a:cs typeface="+mn-cs"/>
              </a:rPr>
            </a:br>
            <a:br>
              <a:rPr lang="en-GB" sz="1600" dirty="0">
                <a:latin typeface="+mn-lt"/>
                <a:ea typeface="+mn-ea"/>
                <a:cs typeface="+mn-cs"/>
              </a:rPr>
            </a:br>
            <a:r>
              <a:rPr lang="en-GB" sz="1400" b="1" kern="100" dirty="0">
                <a:solidFill>
                  <a:schemeClr val="bg1"/>
                </a:solidFill>
                <a:highlight>
                  <a:srgbClr val="0D3E9B"/>
                </a:highlight>
                <a:latin typeface="Avenir Next LT Pro" panose="020B0504020202020204" pitchFamily="34" charset="0"/>
                <a:cs typeface="Times New Roman" panose="02020603050405020304" pitchFamily="18" charset="0"/>
              </a:rPr>
              <a:t>Objectives of Network Planning</a:t>
            </a:r>
            <a:br>
              <a:rPr lang="en-GB" sz="1400" b="1" kern="100" dirty="0">
                <a:solidFill>
                  <a:schemeClr val="bg1"/>
                </a:solidFill>
                <a:highlight>
                  <a:srgbClr val="0D3E9B"/>
                </a:highlight>
                <a:latin typeface="Avenir Next LT Pro" panose="020B0504020202020204" pitchFamily="34" charset="0"/>
                <a:cs typeface="Times New Roman" panose="02020603050405020304" pitchFamily="18" charset="0"/>
              </a:rPr>
            </a:br>
            <a:br>
              <a:rPr lang="en-GB" dirty="0"/>
            </a:br>
            <a:r>
              <a:rPr lang="en-GB" sz="1600" dirty="0">
                <a:latin typeface="+mn-lt"/>
                <a:ea typeface="+mn-ea"/>
                <a:cs typeface="+mn-cs"/>
              </a:rPr>
              <a:t>Develop an optimal network topology for seamless data flow.</a:t>
            </a:r>
            <a:br>
              <a:rPr lang="en-GB" sz="1600" dirty="0">
                <a:latin typeface="+mn-lt"/>
                <a:ea typeface="+mn-ea"/>
                <a:cs typeface="+mn-cs"/>
              </a:rPr>
            </a:br>
            <a:r>
              <a:rPr lang="en-GB" sz="1600" dirty="0">
                <a:latin typeface="+mn-lt"/>
                <a:ea typeface="+mn-ea"/>
                <a:cs typeface="+mn-cs"/>
              </a:rPr>
              <a:t>Ensure scalability to accommodate future user growth and technological advancements.</a:t>
            </a:r>
            <a:br>
              <a:rPr lang="en-GB" sz="1600" dirty="0">
                <a:latin typeface="+mn-lt"/>
                <a:ea typeface="+mn-ea"/>
                <a:cs typeface="+mn-cs"/>
              </a:rPr>
            </a:br>
            <a:r>
              <a:rPr lang="en-GB" sz="1600" dirty="0">
                <a:latin typeface="+mn-lt"/>
                <a:ea typeface="+mn-ea"/>
                <a:cs typeface="+mn-cs"/>
              </a:rPr>
              <a:t>Minimize deployment and maintenance costs while maximizing reliability and performance.</a:t>
            </a:r>
            <a:br>
              <a:rPr lang="en-GB" sz="1600" dirty="0">
                <a:latin typeface="+mn-lt"/>
                <a:ea typeface="+mn-ea"/>
                <a:cs typeface="+mn-cs"/>
              </a:rPr>
            </a:br>
            <a:r>
              <a:rPr lang="en-GB" sz="1400" b="1" kern="100" dirty="0">
                <a:solidFill>
                  <a:schemeClr val="bg1"/>
                </a:solidFill>
                <a:highlight>
                  <a:srgbClr val="0D3E9B"/>
                </a:highlight>
                <a:latin typeface="Avenir Next LT Pro" panose="020B0504020202020204" pitchFamily="34" charset="0"/>
                <a:cs typeface="Times New Roman" panose="02020603050405020304" pitchFamily="18" charset="0"/>
              </a:rPr>
              <a:t>Key Components of Network Planning</a:t>
            </a:r>
            <a:br>
              <a:rPr lang="en-GB" b="1" i="1" dirty="0"/>
            </a:br>
            <a:br>
              <a:rPr lang="en-GB" b="1" i="1" dirty="0"/>
            </a:br>
            <a:r>
              <a:rPr lang="en-GB" sz="1600" b="1" dirty="0">
                <a:latin typeface="+mn-lt"/>
                <a:ea typeface="+mn-ea"/>
                <a:cs typeface="+mn-cs"/>
              </a:rPr>
              <a:t>Network Topology Selection:</a:t>
            </a:r>
            <a:br>
              <a:rPr lang="en-GB" sz="1600" b="1" dirty="0">
                <a:latin typeface="+mn-lt"/>
                <a:ea typeface="+mn-ea"/>
                <a:cs typeface="+mn-cs"/>
              </a:rPr>
            </a:br>
            <a:br>
              <a:rPr lang="en-GB" sz="1600" b="1" dirty="0">
                <a:latin typeface="+mn-lt"/>
                <a:ea typeface="+mn-ea"/>
                <a:cs typeface="+mn-cs"/>
              </a:rPr>
            </a:br>
            <a:r>
              <a:rPr lang="en-GB" sz="1600" b="1" dirty="0">
                <a:latin typeface="+mn-lt"/>
                <a:ea typeface="+mn-ea"/>
                <a:cs typeface="+mn-cs"/>
              </a:rPr>
              <a:t>Point-to-Point (P2P): </a:t>
            </a:r>
            <a:r>
              <a:rPr lang="en-GB" sz="1600" dirty="0">
                <a:latin typeface="+mn-lt"/>
                <a:ea typeface="+mn-ea"/>
                <a:cs typeface="+mn-cs"/>
              </a:rPr>
              <a:t>Direct connection between the Optical Line Terminal (OLT) and the end-user. Suitable for high-demand users but less cost-efficient for large-scale deployment.</a:t>
            </a:r>
            <a:br>
              <a:rPr lang="en-GB" sz="1600" dirty="0">
                <a:latin typeface="+mn-lt"/>
                <a:ea typeface="+mn-ea"/>
                <a:cs typeface="+mn-cs"/>
              </a:rPr>
            </a:br>
            <a:br>
              <a:rPr lang="en-GB" sz="1600" dirty="0">
                <a:latin typeface="+mn-lt"/>
                <a:ea typeface="+mn-ea"/>
                <a:cs typeface="+mn-cs"/>
              </a:rPr>
            </a:br>
            <a:r>
              <a:rPr lang="en-GB" sz="1600" b="1" dirty="0">
                <a:latin typeface="+mn-lt"/>
                <a:ea typeface="+mn-ea"/>
                <a:cs typeface="+mn-cs"/>
              </a:rPr>
              <a:t>Passive Optical Network (PON): </a:t>
            </a:r>
            <a:r>
              <a:rPr lang="en-GB" sz="1600" dirty="0">
                <a:latin typeface="+mn-lt"/>
                <a:ea typeface="+mn-ea"/>
                <a:cs typeface="+mn-cs"/>
              </a:rPr>
              <a:t>Uses optical splitters to share a single </a:t>
            </a:r>
            <a:r>
              <a:rPr lang="en-GB" sz="1600" dirty="0" err="1">
                <a:latin typeface="+mn-lt"/>
                <a:ea typeface="+mn-ea"/>
                <a:cs typeface="+mn-cs"/>
              </a:rPr>
              <a:t>fiber</a:t>
            </a:r>
            <a:r>
              <a:rPr lang="en-GB" sz="1600" dirty="0">
                <a:latin typeface="+mn-lt"/>
                <a:ea typeface="+mn-ea"/>
                <a:cs typeface="+mn-cs"/>
              </a:rPr>
              <a:t> connection among multiple users. GPON (Gigabit Passive Optical Network) is commonly used for its cost-efficiency and scalability.</a:t>
            </a:r>
            <a:br>
              <a:rPr lang="en-GB" sz="1600" dirty="0">
                <a:latin typeface="+mn-lt"/>
                <a:ea typeface="+mn-ea"/>
                <a:cs typeface="+mn-cs"/>
              </a:rPr>
            </a:br>
            <a:br>
              <a:rPr lang="en-GB" sz="1600" dirty="0">
                <a:latin typeface="+mn-lt"/>
                <a:ea typeface="+mn-ea"/>
                <a:cs typeface="+mn-cs"/>
              </a:rPr>
            </a:br>
            <a:r>
              <a:rPr lang="en-GB" sz="1600" b="1" dirty="0">
                <a:latin typeface="+mn-lt"/>
                <a:ea typeface="+mn-ea"/>
                <a:cs typeface="+mn-cs"/>
              </a:rPr>
              <a:t>Primary and Secondary </a:t>
            </a:r>
            <a:r>
              <a:rPr lang="en-GB" sz="1600" b="1" dirty="0" err="1">
                <a:latin typeface="+mn-lt"/>
                <a:ea typeface="+mn-ea"/>
                <a:cs typeface="+mn-cs"/>
              </a:rPr>
              <a:t>Fiber</a:t>
            </a:r>
            <a:r>
              <a:rPr lang="en-GB" sz="1600" b="1" dirty="0">
                <a:latin typeface="+mn-lt"/>
                <a:ea typeface="+mn-ea"/>
                <a:cs typeface="+mn-cs"/>
              </a:rPr>
              <a:t> Routes:</a:t>
            </a:r>
            <a:br>
              <a:rPr lang="en-GB" dirty="0"/>
            </a:br>
            <a:r>
              <a:rPr lang="en-GB" sz="1600" dirty="0">
                <a:latin typeface="+mn-lt"/>
                <a:ea typeface="+mn-ea"/>
                <a:cs typeface="+mn-cs"/>
              </a:rPr>
              <a:t>Plan primary routes to connect the central office (CO) to major service areas.</a:t>
            </a:r>
            <a:br>
              <a:rPr lang="en-GB" sz="1600" dirty="0">
                <a:latin typeface="+mn-lt"/>
                <a:ea typeface="+mn-ea"/>
                <a:cs typeface="+mn-cs"/>
              </a:rPr>
            </a:br>
            <a:br>
              <a:rPr lang="en-GB" sz="1600" dirty="0">
                <a:latin typeface="+mn-lt"/>
                <a:ea typeface="+mn-ea"/>
                <a:cs typeface="+mn-cs"/>
              </a:rPr>
            </a:br>
            <a:r>
              <a:rPr lang="en-GB" sz="1600" dirty="0">
                <a:latin typeface="+mn-lt"/>
                <a:ea typeface="+mn-ea"/>
                <a:cs typeface="+mn-cs"/>
              </a:rPr>
              <a:t>Design secondary routes to connect distribution points, such as cabinets and splitters, to end-users.</a:t>
            </a:r>
            <a:br>
              <a:rPr lang="en-GB" sz="1600" dirty="0">
                <a:latin typeface="+mn-lt"/>
                <a:ea typeface="+mn-ea"/>
                <a:cs typeface="+mn-cs"/>
              </a:rPr>
            </a:br>
            <a:br>
              <a:rPr lang="en-GB" sz="1600" dirty="0">
                <a:latin typeface="+mn-lt"/>
                <a:ea typeface="+mn-ea"/>
                <a:cs typeface="+mn-cs"/>
              </a:rPr>
            </a:br>
            <a:r>
              <a:rPr lang="en-GB" sz="1600" dirty="0">
                <a:latin typeface="+mn-lt"/>
                <a:ea typeface="+mn-ea"/>
                <a:cs typeface="+mn-cs"/>
              </a:rPr>
              <a:t>Ensure route redundancy for reliability and disaster recovery.</a:t>
            </a:r>
            <a:br>
              <a:rPr lang="en-GB" sz="1600" dirty="0">
                <a:latin typeface="+mn-lt"/>
                <a:ea typeface="+mn-ea"/>
                <a:cs typeface="+mn-cs"/>
              </a:rPr>
            </a:br>
            <a:br>
              <a:rPr lang="en-GB" sz="1400" b="1" kern="100" dirty="0">
                <a:solidFill>
                  <a:schemeClr val="bg1"/>
                </a:solidFill>
                <a:highlight>
                  <a:srgbClr val="0D3E9B"/>
                </a:highlight>
                <a:latin typeface="Avenir Next LT Pro" panose="020B0504020202020204" pitchFamily="34" charset="0"/>
                <a:cs typeface="Times New Roman" panose="02020603050405020304" pitchFamily="18" charset="0"/>
              </a:rPr>
            </a:br>
            <a:r>
              <a:rPr lang="en-GB" sz="1400" b="1" kern="100" dirty="0">
                <a:solidFill>
                  <a:schemeClr val="bg1"/>
                </a:solidFill>
                <a:highlight>
                  <a:srgbClr val="0D3E9B"/>
                </a:highlight>
                <a:latin typeface="Avenir Next LT Pro" panose="020B0504020202020204" pitchFamily="34" charset="0"/>
                <a:cs typeface="Times New Roman" panose="02020603050405020304" pitchFamily="18" charset="0"/>
              </a:rPr>
              <a:t>Placement of Network Elements:</a:t>
            </a:r>
            <a:br>
              <a:rPr lang="en-GB" dirty="0"/>
            </a:br>
            <a:r>
              <a:rPr lang="en-GB" sz="1600" b="1" dirty="0">
                <a:latin typeface="+mn-lt"/>
                <a:ea typeface="+mn-ea"/>
                <a:cs typeface="+mn-cs"/>
              </a:rPr>
              <a:t>Optical Line Terminals (OLTs): </a:t>
            </a:r>
            <a:r>
              <a:rPr lang="en-GB" sz="1600" dirty="0">
                <a:latin typeface="+mn-lt"/>
                <a:ea typeface="+mn-ea"/>
                <a:cs typeface="+mn-cs"/>
              </a:rPr>
              <a:t>Installed at the central office to manage </a:t>
            </a:r>
            <a:r>
              <a:rPr lang="en-GB" sz="1600" dirty="0" err="1">
                <a:latin typeface="+mn-lt"/>
                <a:ea typeface="+mn-ea"/>
                <a:cs typeface="+mn-cs"/>
              </a:rPr>
              <a:t>fiber</a:t>
            </a:r>
            <a:r>
              <a:rPr lang="en-GB" sz="1600" dirty="0">
                <a:latin typeface="+mn-lt"/>
                <a:ea typeface="+mn-ea"/>
                <a:cs typeface="+mn-cs"/>
              </a:rPr>
              <a:t> connections and distribute data.</a:t>
            </a:r>
            <a:br>
              <a:rPr lang="en-GB" sz="1600" dirty="0">
                <a:latin typeface="+mn-lt"/>
                <a:ea typeface="+mn-ea"/>
                <a:cs typeface="+mn-cs"/>
              </a:rPr>
            </a:br>
            <a:r>
              <a:rPr lang="en-GB" sz="1600" b="1" dirty="0">
                <a:latin typeface="+mn-lt"/>
                <a:ea typeface="+mn-ea"/>
                <a:cs typeface="+mn-cs"/>
              </a:rPr>
              <a:t>Optical Network Terminals (ONTs): </a:t>
            </a:r>
            <a:r>
              <a:rPr lang="en-GB" sz="1600" dirty="0">
                <a:latin typeface="+mn-lt"/>
                <a:ea typeface="+mn-ea"/>
                <a:cs typeface="+mn-cs"/>
              </a:rPr>
              <a:t>Placed at the user premises to convert optical signals into electrical signals for devices.</a:t>
            </a:r>
            <a:br>
              <a:rPr lang="en-GB" sz="1600" dirty="0">
                <a:latin typeface="+mn-lt"/>
                <a:ea typeface="+mn-ea"/>
                <a:cs typeface="+mn-cs"/>
              </a:rPr>
            </a:br>
            <a:r>
              <a:rPr lang="en-GB" sz="1600" b="1" dirty="0">
                <a:latin typeface="+mn-lt"/>
                <a:ea typeface="+mn-ea"/>
                <a:cs typeface="+mn-cs"/>
              </a:rPr>
              <a:t>Splitters: </a:t>
            </a:r>
            <a:r>
              <a:rPr lang="en-GB" sz="1600" dirty="0">
                <a:latin typeface="+mn-lt"/>
                <a:ea typeface="+mn-ea"/>
                <a:cs typeface="+mn-cs"/>
              </a:rPr>
              <a:t>Deployed in strategic locations to distribute a single </a:t>
            </a:r>
            <a:r>
              <a:rPr lang="en-GB" sz="1600" dirty="0" err="1">
                <a:latin typeface="+mn-lt"/>
                <a:ea typeface="+mn-ea"/>
                <a:cs typeface="+mn-cs"/>
              </a:rPr>
              <a:t>fiber</a:t>
            </a:r>
            <a:r>
              <a:rPr lang="en-GB" sz="1600" dirty="0">
                <a:latin typeface="+mn-lt"/>
                <a:ea typeface="+mn-ea"/>
                <a:cs typeface="+mn-cs"/>
              </a:rPr>
              <a:t> connection to multiple users.</a:t>
            </a:r>
            <a:br>
              <a:rPr lang="en-GB" sz="1600" dirty="0">
                <a:latin typeface="+mn-lt"/>
                <a:ea typeface="+mn-ea"/>
                <a:cs typeface="+mn-cs"/>
              </a:rPr>
            </a:br>
            <a:r>
              <a:rPr lang="en-GB" sz="1400" b="1" kern="100" dirty="0">
                <a:solidFill>
                  <a:schemeClr val="bg1"/>
                </a:solidFill>
                <a:highlight>
                  <a:srgbClr val="0D3E9B"/>
                </a:highlight>
                <a:latin typeface="Avenir Next LT Pro" panose="020B0504020202020204" pitchFamily="34" charset="0"/>
                <a:cs typeface="Times New Roman" panose="02020603050405020304" pitchFamily="18" charset="0"/>
              </a:rPr>
              <a:t>Connectivity and Bandwidth Allocation:</a:t>
            </a:r>
            <a:br>
              <a:rPr lang="en-GB" dirty="0"/>
            </a:br>
            <a:r>
              <a:rPr lang="en-GB" sz="1600" dirty="0">
                <a:latin typeface="+mn-lt"/>
                <a:ea typeface="+mn-ea"/>
                <a:cs typeface="+mn-cs"/>
              </a:rPr>
              <a:t>Define the split ratio (e.g., 1:32 or 1:64) based on user density and bandwidth requirements.</a:t>
            </a:r>
            <a:br>
              <a:rPr lang="en-GB" sz="1600" dirty="0">
                <a:latin typeface="+mn-lt"/>
                <a:ea typeface="+mn-ea"/>
                <a:cs typeface="+mn-cs"/>
              </a:rPr>
            </a:br>
            <a:r>
              <a:rPr lang="en-GB" sz="1600" dirty="0">
                <a:latin typeface="+mn-lt"/>
                <a:ea typeface="+mn-ea"/>
                <a:cs typeface="+mn-cs"/>
              </a:rPr>
              <a:t>Allocate bandwidth per user to meet service-level agreements (SLAs).</a:t>
            </a:r>
            <a:br>
              <a:rPr lang="en-GB" sz="1600" dirty="0">
                <a:latin typeface="+mn-lt"/>
                <a:ea typeface="+mn-ea"/>
                <a:cs typeface="+mn-cs"/>
              </a:rPr>
            </a:br>
            <a:br>
              <a:rPr lang="en-GB" dirty="0"/>
            </a:br>
            <a:endParaRPr lang="en-US" sz="1400" dirty="0"/>
          </a:p>
        </p:txBody>
      </p:sp>
    </p:spTree>
    <p:extLst>
      <p:ext uri="{BB962C8B-B14F-4D97-AF65-F5344CB8AC3E}">
        <p14:creationId xmlns:p14="http://schemas.microsoft.com/office/powerpoint/2010/main" val="2253429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389C9-E524-2190-C344-092A372E17D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7DEBE7B-B3F9-902A-00B3-554C8082F60B}"/>
              </a:ext>
            </a:extLst>
          </p:cNvPr>
          <p:cNvSpPr txBox="1"/>
          <p:nvPr/>
        </p:nvSpPr>
        <p:spPr>
          <a:xfrm>
            <a:off x="871869" y="935665"/>
            <a:ext cx="9813853" cy="5143588"/>
          </a:xfrm>
          <a:prstGeom prst="rect">
            <a:avLst/>
          </a:prstGeom>
          <a:noFill/>
        </p:spPr>
        <p:txBody>
          <a:bodyPr wrap="square">
            <a:spAutoFit/>
          </a:bodyPr>
          <a:lstStyle/>
          <a:p>
            <a:pPr marL="457200" marR="0" algn="ctr">
              <a:lnSpc>
                <a:spcPct val="107000"/>
              </a:lnSpc>
            </a:pPr>
            <a:r>
              <a:rPr lang="en-GB" sz="1600" b="1" kern="100" dirty="0">
                <a:solidFill>
                  <a:schemeClr val="bg1"/>
                </a:solidFill>
                <a:highlight>
                  <a:srgbClr val="0D3E9B"/>
                </a:highlight>
                <a:latin typeface="Avenir Next LT Pro" panose="020B0504020202020204" pitchFamily="34" charset="0"/>
                <a:cs typeface="Times New Roman" panose="02020603050405020304" pitchFamily="18" charset="0"/>
              </a:rPr>
              <a:t>Design Considerations</a:t>
            </a:r>
            <a:r>
              <a:rPr lang="en-US" sz="1600" b="1" kern="100" dirty="0">
                <a:solidFill>
                  <a:schemeClr val="bg1"/>
                </a:solidFill>
                <a:highlight>
                  <a:srgbClr val="0D3E9B"/>
                </a:highlight>
                <a:latin typeface="Avenir Next LT Pro" panose="020B0504020202020204" pitchFamily="34" charset="0"/>
                <a:cs typeface="Times New Roman" panose="02020603050405020304" pitchFamily="18" charset="0"/>
              </a:rPr>
              <a:t>  </a:t>
            </a:r>
          </a:p>
          <a:p>
            <a:pPr marL="457200" marR="0" algn="ctr">
              <a:lnSpc>
                <a:spcPct val="107000"/>
              </a:lnSpc>
            </a:pPr>
            <a:endParaRPr lang="en-US" sz="16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lvl="0"/>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a:t>
            </a:r>
            <a:r>
              <a:rPr lang="en-GB" b="1" dirty="0" err="1"/>
              <a:t>Fiber</a:t>
            </a:r>
            <a:r>
              <a:rPr lang="en-GB" b="1" dirty="0"/>
              <a:t> Type</a:t>
            </a:r>
            <a:r>
              <a:rPr lang="en-GB" dirty="0"/>
              <a:t>:</a:t>
            </a:r>
          </a:p>
          <a:p>
            <a:pPr marL="285750" lvl="0" indent="-285750">
              <a:buFont typeface="Arial" panose="020B0604020202020204" pitchFamily="34" charset="0"/>
              <a:buChar char="•"/>
            </a:pPr>
            <a:r>
              <a:rPr lang="en-GB" b="1" dirty="0"/>
              <a:t>Single-mode </a:t>
            </a:r>
            <a:r>
              <a:rPr lang="en-GB" b="1" dirty="0" err="1"/>
              <a:t>fiber</a:t>
            </a:r>
            <a:r>
              <a:rPr lang="en-GB" dirty="0"/>
              <a:t> is recommended for long-distance and high-speed connections.</a:t>
            </a:r>
          </a:p>
          <a:p>
            <a:pPr marL="285750" indent="-285750">
              <a:buFont typeface="Arial" panose="020B0604020202020204" pitchFamily="34" charset="0"/>
              <a:buChar char="•"/>
            </a:pPr>
            <a:r>
              <a:rPr lang="en-GB" b="1" dirty="0"/>
              <a:t>Multi-mode </a:t>
            </a:r>
            <a:r>
              <a:rPr lang="en-GB" b="1" dirty="0" err="1"/>
              <a:t>fiber</a:t>
            </a:r>
            <a:r>
              <a:rPr lang="en-GB" b="1" dirty="0"/>
              <a:t> </a:t>
            </a:r>
            <a:r>
              <a:rPr lang="en-GB" dirty="0"/>
              <a:t>may be used for shorter distances but is less common in FHHT deployments</a:t>
            </a:r>
          </a:p>
          <a:p>
            <a:r>
              <a:rPr lang="en-GB" b="1" dirty="0"/>
              <a:t>Environmental Factors</a:t>
            </a:r>
            <a:r>
              <a:rPr lang="en-GB" dirty="0"/>
              <a:t>:</a:t>
            </a:r>
          </a:p>
          <a:p>
            <a:pPr marL="742950" lvl="1" indent="-285750">
              <a:buFont typeface="Arial" panose="020B0604020202020204" pitchFamily="34" charset="0"/>
              <a:buChar char="•"/>
            </a:pPr>
            <a:r>
              <a:rPr lang="en-GB" dirty="0"/>
              <a:t>Consider terrain, weather, and urban density when designing routes.</a:t>
            </a:r>
          </a:p>
          <a:p>
            <a:pPr marL="742950" lvl="1" indent="-285750">
              <a:buFont typeface="Arial" panose="020B0604020202020204" pitchFamily="34" charset="0"/>
              <a:buChar char="•"/>
            </a:pPr>
            <a:r>
              <a:rPr lang="en-GB" dirty="0"/>
              <a:t>Plan for underground, aerial, or hybrid deployment based on area-specific conditions.</a:t>
            </a:r>
          </a:p>
          <a:p>
            <a:r>
              <a:rPr lang="en-GB" b="1" dirty="0"/>
              <a:t>Compliance with Standards</a:t>
            </a:r>
            <a:r>
              <a:rPr lang="en-GB" dirty="0"/>
              <a:t>:</a:t>
            </a:r>
          </a:p>
          <a:p>
            <a:pPr marL="285750" indent="-285750">
              <a:buFont typeface="Arial" panose="020B0604020202020204" pitchFamily="34" charset="0"/>
              <a:buChar char="•"/>
            </a:pPr>
            <a:r>
              <a:rPr lang="en-GB" dirty="0"/>
              <a:t>Follow ITU-T, IEEE, and local regulatory standards for </a:t>
            </a:r>
            <a:r>
              <a:rPr lang="en-GB" dirty="0" err="1"/>
              <a:t>fiber</a:t>
            </a:r>
            <a:r>
              <a:rPr lang="en-GB" dirty="0"/>
              <a:t> installation and safety.</a:t>
            </a:r>
          </a:p>
          <a:p>
            <a:r>
              <a:rPr lang="en-GB" b="1" dirty="0"/>
              <a:t>Future-Proofing</a:t>
            </a:r>
            <a:r>
              <a:rPr lang="en-GB" dirty="0"/>
              <a:t>:</a:t>
            </a:r>
          </a:p>
          <a:p>
            <a:pPr marL="285750" indent="-285750">
              <a:buFont typeface="Arial" panose="020B0604020202020204" pitchFamily="34" charset="0"/>
              <a:buChar char="•"/>
            </a:pPr>
            <a:r>
              <a:rPr lang="en-GB" dirty="0"/>
              <a:t>Design the network to support upcoming technologies, such as 10G PON or WDM-PON.</a:t>
            </a:r>
          </a:p>
          <a:p>
            <a:pPr marL="285750" indent="-285750">
              <a:buFont typeface="Arial" panose="020B0604020202020204" pitchFamily="34" charset="0"/>
              <a:buChar char="•"/>
            </a:pPr>
            <a:r>
              <a:rPr lang="en-GB" dirty="0"/>
              <a:t> Plan for easy upgrades by incorporating spare capacity in </a:t>
            </a:r>
            <a:r>
              <a:rPr lang="en-GB" dirty="0" err="1"/>
              <a:t>fiber</a:t>
            </a:r>
            <a:r>
              <a:rPr lang="en-GB" dirty="0"/>
              <a:t> ducts and splitters.</a:t>
            </a:r>
          </a:p>
          <a:p>
            <a:endParaRPr lang="en-GB" dirty="0"/>
          </a:p>
          <a:p>
            <a:endParaRPr lang="en-GB" dirty="0"/>
          </a:p>
          <a:p>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51390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6DBA815-FC5A-0946-2A69-81CE915321AE}"/>
              </a:ext>
            </a:extLst>
          </p:cNvPr>
          <p:cNvSpPr>
            <a:spLocks noGrp="1"/>
          </p:cNvSpPr>
          <p:nvPr>
            <p:ph type="ftr" sz="quarter" idx="11"/>
          </p:nvPr>
        </p:nvSpPr>
        <p:spPr/>
        <p:txBody>
          <a:bodyPr/>
          <a:lstStyle/>
          <a:p>
            <a:endParaRPr lang="en-NG" dirty="0"/>
          </a:p>
        </p:txBody>
      </p:sp>
      <p:sp>
        <p:nvSpPr>
          <p:cNvPr id="2" name="Rectangle 1">
            <a:extLst>
              <a:ext uri="{FF2B5EF4-FFF2-40B4-BE49-F238E27FC236}">
                <a16:creationId xmlns:a16="http://schemas.microsoft.com/office/drawing/2014/main" id="{621309AC-8959-4D18-8D8A-D125546DCD12}"/>
              </a:ext>
            </a:extLst>
          </p:cNvPr>
          <p:cNvSpPr/>
          <p:nvPr/>
        </p:nvSpPr>
        <p:spPr>
          <a:xfrm>
            <a:off x="4292397" y="369054"/>
            <a:ext cx="3607206" cy="369332"/>
          </a:xfrm>
          <a:prstGeom prst="rect">
            <a:avLst/>
          </a:prstGeom>
        </p:spPr>
        <p:txBody>
          <a:bodyPr wrap="none">
            <a:spAutoFit/>
          </a:bodyPr>
          <a:lstStyle/>
          <a:p>
            <a:pPr algn="ctr"/>
            <a:r>
              <a:rPr lang="en-US" dirty="0"/>
              <a:t>Tools and Software for Planning</a:t>
            </a:r>
            <a:endParaRPr lang="en-GB" dirty="0"/>
          </a:p>
        </p:txBody>
      </p:sp>
      <p:sp>
        <p:nvSpPr>
          <p:cNvPr id="5" name="Rectangle 4">
            <a:extLst>
              <a:ext uri="{FF2B5EF4-FFF2-40B4-BE49-F238E27FC236}">
                <a16:creationId xmlns:a16="http://schemas.microsoft.com/office/drawing/2014/main" id="{2941AD69-9AC5-4D84-95C1-AB15EF60EB8D}"/>
              </a:ext>
            </a:extLst>
          </p:cNvPr>
          <p:cNvSpPr/>
          <p:nvPr/>
        </p:nvSpPr>
        <p:spPr>
          <a:xfrm>
            <a:off x="1463040" y="1268998"/>
            <a:ext cx="10231120" cy="2031325"/>
          </a:xfrm>
          <a:prstGeom prst="rect">
            <a:avLst/>
          </a:prstGeom>
        </p:spPr>
        <p:txBody>
          <a:bodyPr wrap="square">
            <a:spAutoFit/>
          </a:bodyPr>
          <a:lstStyle/>
          <a:p>
            <a:r>
              <a:rPr lang="en-GB" dirty="0"/>
              <a:t>•	Geographic Information System (GIS): For mapping routes, </a:t>
            </a:r>
            <a:r>
              <a:rPr lang="en-GB" dirty="0" err="1"/>
              <a:t>analyzing</a:t>
            </a:r>
            <a:r>
              <a:rPr lang="en-GB" dirty="0"/>
              <a:t> terrain, and visualizing coverage.</a:t>
            </a:r>
          </a:p>
          <a:p>
            <a:endParaRPr lang="en-GB" dirty="0"/>
          </a:p>
          <a:p>
            <a:r>
              <a:rPr lang="en-GB" dirty="0"/>
              <a:t>•	Network Design Software: Tools like AutoCAD, Visio, or specialized </a:t>
            </a:r>
            <a:r>
              <a:rPr lang="en-GB" dirty="0" err="1"/>
              <a:t>fiber</a:t>
            </a:r>
            <a:r>
              <a:rPr lang="en-GB" dirty="0"/>
              <a:t> design platforms to create detailed network layouts.</a:t>
            </a:r>
          </a:p>
          <a:p>
            <a:endParaRPr lang="en-GB" dirty="0"/>
          </a:p>
          <a:p>
            <a:r>
              <a:rPr lang="en-GB" dirty="0"/>
              <a:t>•	Simulation Tools: To test network performance, redundancy, and scalability.</a:t>
            </a:r>
          </a:p>
        </p:txBody>
      </p:sp>
    </p:spTree>
    <p:extLst>
      <p:ext uri="{BB962C8B-B14F-4D97-AF65-F5344CB8AC3E}">
        <p14:creationId xmlns:p14="http://schemas.microsoft.com/office/powerpoint/2010/main" val="3999289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37DBAB-F827-2952-B1EA-BAD46E68FDFD}"/>
              </a:ext>
            </a:extLst>
          </p:cNvPr>
          <p:cNvSpPr txBox="1"/>
          <p:nvPr/>
        </p:nvSpPr>
        <p:spPr>
          <a:xfrm>
            <a:off x="264161" y="214752"/>
            <a:ext cx="11714480" cy="5655266"/>
          </a:xfrm>
          <a:prstGeom prst="rect">
            <a:avLst/>
          </a:prstGeom>
          <a:noFill/>
        </p:spPr>
        <p:txBody>
          <a:bodyPr wrap="square">
            <a:spAutoFit/>
          </a:bodyPr>
          <a:lstStyle/>
          <a:p>
            <a:pPr marL="457200" algn="ctr">
              <a:lnSpc>
                <a:spcPct val="107000"/>
              </a:lnSpc>
            </a:pPr>
            <a:r>
              <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 </a:t>
            </a:r>
            <a:r>
              <a:rPr lang="en-GB" sz="1600" b="1" kern="100" dirty="0">
                <a:solidFill>
                  <a:schemeClr val="bg1"/>
                </a:solidFill>
                <a:highlight>
                  <a:srgbClr val="0D3E9B"/>
                </a:highlight>
                <a:latin typeface="Avenir Next LT Pro" panose="020B0504020202020204" pitchFamily="34" charset="0"/>
                <a:cs typeface="Times New Roman" panose="02020603050405020304" pitchFamily="18" charset="0"/>
              </a:rPr>
              <a:t>Capacity Planning and Bandwidth Allocation</a:t>
            </a:r>
          </a:p>
          <a:p>
            <a:pPr marL="457200" marR="0">
              <a:lnSpc>
                <a:spcPct val="107000"/>
              </a:lnSpc>
            </a:pPr>
            <a:r>
              <a:rPr lang="en-US" sz="1600" b="1" kern="100" dirty="0">
                <a:solidFill>
                  <a:schemeClr val="bg1"/>
                </a:solidFill>
                <a:highlight>
                  <a:srgbClr val="0D3E9B"/>
                </a:highlight>
                <a:latin typeface="Avenir Next LT Pro" panose="020B0504020202020204" pitchFamily="34" charset="0"/>
                <a:cs typeface="Times New Roman" panose="02020603050405020304" pitchFamily="18" charset="0"/>
              </a:rPr>
              <a:t> </a:t>
            </a:r>
          </a:p>
          <a:p>
            <a:r>
              <a:rPr lang="en-GB" dirty="0"/>
              <a:t>Capacity planning and bandwidth allocation are essential components of the FHHT (</a:t>
            </a:r>
            <a:r>
              <a:rPr lang="en-GB" dirty="0" err="1"/>
              <a:t>Fiber</a:t>
            </a:r>
            <a:r>
              <a:rPr lang="en-GB" dirty="0"/>
              <a:t> to the Home Technology) design process. These steps ensure that the </a:t>
            </a:r>
            <a:r>
              <a:rPr lang="en-GB" dirty="0" err="1"/>
              <a:t>fiber</a:t>
            </a:r>
            <a:r>
              <a:rPr lang="en-GB" dirty="0"/>
              <a:t>-optic network can handle current user demands while also supporting future growth and maintaining optimal performance. The goal is to design a network that balances resource utilization, avoids bottlenecks, and provides a seamless user experience.</a:t>
            </a:r>
          </a:p>
          <a:p>
            <a:endParaRPr lang="en-GB" dirty="0"/>
          </a:p>
          <a:p>
            <a:r>
              <a:rPr lang="en-GB" sz="1400" b="1" dirty="0">
                <a:solidFill>
                  <a:schemeClr val="accent6">
                    <a:lumMod val="50000"/>
                  </a:schemeClr>
                </a:solidFill>
              </a:rPr>
              <a:t>Objectives of Capacity Planning and Bandwidth Allocation</a:t>
            </a:r>
          </a:p>
          <a:p>
            <a:endParaRPr lang="en-GB" sz="1400" b="1" dirty="0">
              <a:solidFill>
                <a:schemeClr val="accent6">
                  <a:lumMod val="50000"/>
                </a:schemeClr>
              </a:solidFill>
            </a:endParaRPr>
          </a:p>
          <a:p>
            <a:pPr marL="285750" indent="-285750">
              <a:buFont typeface="Arial" panose="020B0604020202020204" pitchFamily="34" charset="0"/>
              <a:buChar char="•"/>
            </a:pPr>
            <a:r>
              <a:rPr lang="en-GB" sz="1400" b="1" dirty="0"/>
              <a:t>Efficient Resource Utilization</a:t>
            </a:r>
            <a:r>
              <a:rPr lang="en-GB" dirty="0"/>
              <a:t>: Ensure the network is not over- or under-provisioned in terms of bandwidth, leading to optimal performance and cost-efficiency.</a:t>
            </a:r>
          </a:p>
          <a:p>
            <a:pPr marL="285750" indent="-285750">
              <a:buFont typeface="Arial" panose="020B0604020202020204" pitchFamily="34" charset="0"/>
              <a:buChar char="•"/>
            </a:pPr>
            <a:endParaRPr lang="en-GB" dirty="0"/>
          </a:p>
          <a:p>
            <a:pPr marL="285750" lvl="0" indent="-285750">
              <a:buFont typeface="Arial" panose="020B0604020202020204" pitchFamily="34" charset="0"/>
              <a:buChar char="•"/>
            </a:pPr>
            <a:r>
              <a:rPr lang="en-GB" sz="1400" b="1" dirty="0"/>
              <a:t>Future Scalability: </a:t>
            </a:r>
            <a:r>
              <a:rPr lang="en-GB" dirty="0"/>
              <a:t>Design the network to handle increasing demand from end-users and new technologies.</a:t>
            </a:r>
          </a:p>
          <a:p>
            <a:pPr marL="285750" lvl="0" indent="-285750">
              <a:buFont typeface="Arial" panose="020B0604020202020204" pitchFamily="34" charset="0"/>
              <a:buChar char="•"/>
            </a:pPr>
            <a:endParaRPr lang="en-GB" dirty="0"/>
          </a:p>
          <a:p>
            <a:pPr marL="285750" lvl="0" indent="-285750">
              <a:buFont typeface="Arial" panose="020B0604020202020204" pitchFamily="34" charset="0"/>
              <a:buChar char="•"/>
            </a:pPr>
            <a:r>
              <a:rPr lang="en-GB" sz="1400" b="1" dirty="0"/>
              <a:t>Quality of Service (QoS): </a:t>
            </a:r>
            <a:r>
              <a:rPr lang="en-GB" dirty="0"/>
              <a:t>Ensure that sufficient bandwidth is available for all users while maintaining high service quality, especially for bandwidth-intensive applications like video streaming, gaming, and cloud services.</a:t>
            </a:r>
          </a:p>
          <a:p>
            <a:pPr marL="285750" lvl="0" indent="-285750">
              <a:buFont typeface="Arial" panose="020B0604020202020204" pitchFamily="34" charset="0"/>
              <a:buChar char="•"/>
            </a:pPr>
            <a:endParaRPr lang="en-GB" dirty="0"/>
          </a:p>
          <a:p>
            <a:r>
              <a:rPr lang="en-GB" sz="1400" b="1" dirty="0"/>
              <a:t>Minimize Latency and Congestion: </a:t>
            </a:r>
            <a:r>
              <a:rPr lang="en-GB" dirty="0"/>
              <a:t>Avoid network congestion and latency by planning adequate bandwidth for peak usage times.</a:t>
            </a:r>
          </a:p>
          <a:p>
            <a:pPr lvl="0"/>
            <a:endParaRPr lang="en-GB" dirty="0"/>
          </a:p>
          <a:p>
            <a:pPr marL="457200" marR="0">
              <a:lnSpc>
                <a:spcPct val="107000"/>
              </a:lnSpc>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02790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746B98-0CFA-46CB-9801-60E526D5EE11}"/>
              </a:ext>
            </a:extLst>
          </p:cNvPr>
          <p:cNvSpPr/>
          <p:nvPr/>
        </p:nvSpPr>
        <p:spPr>
          <a:xfrm>
            <a:off x="4216650" y="409694"/>
            <a:ext cx="4151521" cy="369332"/>
          </a:xfrm>
          <a:prstGeom prst="rect">
            <a:avLst/>
          </a:prstGeom>
        </p:spPr>
        <p:txBody>
          <a:bodyPr wrap="none">
            <a:spAutoFit/>
          </a:bodyPr>
          <a:lstStyle/>
          <a:p>
            <a:r>
              <a:rPr lang="en-GB" b="1" dirty="0"/>
              <a:t>Factors Affecting Capacity Planning</a:t>
            </a:r>
          </a:p>
        </p:txBody>
      </p:sp>
      <p:sp>
        <p:nvSpPr>
          <p:cNvPr id="3" name="Rectangle 2">
            <a:extLst>
              <a:ext uri="{FF2B5EF4-FFF2-40B4-BE49-F238E27FC236}">
                <a16:creationId xmlns:a16="http://schemas.microsoft.com/office/drawing/2014/main" id="{7E9FB8AA-B6EC-4367-9B9A-0994F6A54FB7}"/>
              </a:ext>
            </a:extLst>
          </p:cNvPr>
          <p:cNvSpPr/>
          <p:nvPr/>
        </p:nvSpPr>
        <p:spPr>
          <a:xfrm>
            <a:off x="159322" y="815995"/>
            <a:ext cx="12113958" cy="5632311"/>
          </a:xfrm>
          <a:prstGeom prst="rect">
            <a:avLst/>
          </a:prstGeom>
        </p:spPr>
        <p:txBody>
          <a:bodyPr wrap="square">
            <a:spAutoFit/>
          </a:bodyPr>
          <a:lstStyle/>
          <a:p>
            <a:pPr marL="285750" indent="-285750">
              <a:buFont typeface="Arial" panose="020B0604020202020204" pitchFamily="34" charset="0"/>
              <a:buChar char="•"/>
            </a:pPr>
            <a:r>
              <a:rPr lang="en-US" b="1" dirty="0"/>
              <a:t>User Demand and Growth Projections:</a:t>
            </a:r>
          </a:p>
          <a:p>
            <a:endParaRPr lang="en-GB" dirty="0"/>
          </a:p>
          <a:p>
            <a:pPr lvl="1"/>
            <a:r>
              <a:rPr lang="en-GB" b="1" dirty="0"/>
              <a:t>Current User Base</a:t>
            </a:r>
            <a:r>
              <a:rPr lang="en-GB" dirty="0"/>
              <a:t>: Assess the number of users in the project area, including residential, commercial, and industrial customers.</a:t>
            </a:r>
          </a:p>
          <a:p>
            <a:endParaRPr lang="en-GB" dirty="0"/>
          </a:p>
          <a:p>
            <a:pPr lvl="1"/>
            <a:r>
              <a:rPr lang="en-GB" b="1" dirty="0"/>
              <a:t>Future Growth</a:t>
            </a:r>
            <a:r>
              <a:rPr lang="en-GB" dirty="0"/>
              <a:t>: Project future increases in users, bandwidth demand, and technological trends (e.g., smart homes, 5G, IoT).</a:t>
            </a:r>
          </a:p>
          <a:p>
            <a:endParaRPr lang="en-GB" dirty="0"/>
          </a:p>
          <a:p>
            <a:pPr lvl="1"/>
            <a:r>
              <a:rPr lang="en-GB" b="1" dirty="0"/>
              <a:t>Usage Patterns</a:t>
            </a:r>
            <a:r>
              <a:rPr lang="en-GB" dirty="0"/>
              <a:t>: Consider peak usage times, such as evenings when users are most active, and the types of activities (e.g., HD video streaming, online gaming).</a:t>
            </a:r>
          </a:p>
          <a:p>
            <a:pPr lvl="1"/>
            <a:endParaRPr lang="en-GB" dirty="0"/>
          </a:p>
          <a:p>
            <a:pPr marL="285750" indent="-285750">
              <a:buFont typeface="Arial" panose="020B0604020202020204" pitchFamily="34" charset="0"/>
              <a:buChar char="•"/>
            </a:pPr>
            <a:r>
              <a:rPr lang="en-GB" b="1" dirty="0"/>
              <a:t>Available </a:t>
            </a:r>
            <a:r>
              <a:rPr lang="en-GB" b="1" dirty="0" err="1"/>
              <a:t>Fiber</a:t>
            </a:r>
            <a:r>
              <a:rPr lang="en-GB" b="1" dirty="0"/>
              <a:t> Resources</a:t>
            </a:r>
            <a:r>
              <a:rPr lang="en-GB" dirty="0"/>
              <a:t>:</a:t>
            </a:r>
          </a:p>
          <a:p>
            <a:endParaRPr lang="en-GB" dirty="0"/>
          </a:p>
          <a:p>
            <a:pPr lvl="1"/>
            <a:r>
              <a:rPr lang="en-GB" b="1" dirty="0" err="1"/>
              <a:t>Fiber</a:t>
            </a:r>
            <a:r>
              <a:rPr lang="en-GB" b="1" dirty="0"/>
              <a:t> Capacity</a:t>
            </a:r>
            <a:r>
              <a:rPr lang="en-GB" dirty="0"/>
              <a:t>: Determine how many </a:t>
            </a:r>
            <a:r>
              <a:rPr lang="en-GB" dirty="0" err="1"/>
              <a:t>fibers</a:t>
            </a:r>
            <a:r>
              <a:rPr lang="en-GB" dirty="0"/>
              <a:t> can be deployed and how they will be utilized for different purposes (e.g., trunk lines, distribution, and user connections).</a:t>
            </a:r>
          </a:p>
          <a:p>
            <a:endParaRPr lang="en-GB" dirty="0"/>
          </a:p>
          <a:p>
            <a:pPr lvl="1"/>
            <a:r>
              <a:rPr lang="en-GB" b="1" dirty="0"/>
              <a:t>Bandwidth per </a:t>
            </a:r>
            <a:r>
              <a:rPr lang="en-GB" b="1" dirty="0" err="1"/>
              <a:t>Fiber</a:t>
            </a:r>
            <a:r>
              <a:rPr lang="en-GB" dirty="0"/>
              <a:t>: Evaluate the bandwidth that each </a:t>
            </a:r>
            <a:r>
              <a:rPr lang="en-GB" dirty="0" err="1"/>
              <a:t>fiber</a:t>
            </a:r>
            <a:r>
              <a:rPr lang="en-GB" dirty="0"/>
              <a:t> type can support (e.g., single-mode </a:t>
            </a:r>
            <a:r>
              <a:rPr lang="en-GB" dirty="0" err="1"/>
              <a:t>fiber</a:t>
            </a:r>
            <a:r>
              <a:rPr lang="en-GB" dirty="0"/>
              <a:t> typically supports higher bandwidths over longer distances than multi-mode </a:t>
            </a:r>
            <a:r>
              <a:rPr lang="en-GB" dirty="0" err="1"/>
              <a:t>fiber</a:t>
            </a:r>
            <a:r>
              <a:rPr lang="en-GB" dirty="0"/>
              <a:t>).</a:t>
            </a:r>
          </a:p>
          <a:p>
            <a:pPr marL="285750" indent="-285750">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928876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E11759-1AA7-40B8-8CC1-2BBC7BFDFD9D}"/>
              </a:ext>
            </a:extLst>
          </p:cNvPr>
          <p:cNvSpPr/>
          <p:nvPr/>
        </p:nvSpPr>
        <p:spPr>
          <a:xfrm>
            <a:off x="72836" y="206494"/>
            <a:ext cx="3960893" cy="369332"/>
          </a:xfrm>
          <a:prstGeom prst="rect">
            <a:avLst/>
          </a:prstGeom>
        </p:spPr>
        <p:txBody>
          <a:bodyPr wrap="none">
            <a:spAutoFit/>
          </a:bodyPr>
          <a:lstStyle/>
          <a:p>
            <a:pPr marL="285750" indent="-285750">
              <a:buFont typeface="Arial" panose="020B0604020202020204" pitchFamily="34" charset="0"/>
              <a:buChar char="•"/>
            </a:pPr>
            <a:r>
              <a:rPr lang="en-US" b="1" dirty="0"/>
              <a:t>Network Topology and Design</a:t>
            </a:r>
            <a:r>
              <a:rPr lang="en-US" dirty="0"/>
              <a:t>:</a:t>
            </a:r>
            <a:endParaRPr lang="en-GB" dirty="0"/>
          </a:p>
        </p:txBody>
      </p:sp>
      <p:sp>
        <p:nvSpPr>
          <p:cNvPr id="3" name="Rectangle 2">
            <a:extLst>
              <a:ext uri="{FF2B5EF4-FFF2-40B4-BE49-F238E27FC236}">
                <a16:creationId xmlns:a16="http://schemas.microsoft.com/office/drawing/2014/main" id="{9719F6BB-0612-40C0-A461-8216BB082043}"/>
              </a:ext>
            </a:extLst>
          </p:cNvPr>
          <p:cNvSpPr/>
          <p:nvPr/>
        </p:nvSpPr>
        <p:spPr>
          <a:xfrm>
            <a:off x="416560" y="682397"/>
            <a:ext cx="11775440" cy="4708981"/>
          </a:xfrm>
          <a:prstGeom prst="rect">
            <a:avLst/>
          </a:prstGeom>
        </p:spPr>
        <p:txBody>
          <a:bodyPr wrap="square">
            <a:spAutoFit/>
          </a:bodyPr>
          <a:lstStyle/>
          <a:p>
            <a:r>
              <a:rPr lang="en-US" dirty="0"/>
              <a:t>	PON Design: In Passive Optical Networks (PON), the split ratio affects the capacity. For example, a 1:32 splitter means a single fiber can serve up to 32 users, but bandwidth is shared.</a:t>
            </a:r>
          </a:p>
          <a:p>
            <a:endParaRPr lang="en-US" dirty="0"/>
          </a:p>
          <a:p>
            <a:r>
              <a:rPr lang="en-US" dirty="0"/>
              <a:t>	Redundancy and Failover: Plan for backup capacity in case of network failures or outages.</a:t>
            </a:r>
          </a:p>
          <a:p>
            <a:r>
              <a:rPr lang="en-GB" b="1" dirty="0"/>
              <a:t>FTTH Network Topologies</a:t>
            </a:r>
            <a:r>
              <a:rPr lang="en-GB" dirty="0"/>
              <a:t>:</a:t>
            </a:r>
          </a:p>
          <a:p>
            <a:endParaRPr lang="en-GB" dirty="0"/>
          </a:p>
          <a:p>
            <a:r>
              <a:rPr lang="en-US" sz="1400" b="1" i="1" dirty="0"/>
              <a:t>Point-to-Point (P2P) Topology:</a:t>
            </a:r>
          </a:p>
          <a:p>
            <a:r>
              <a:rPr lang="en-US" sz="1400" dirty="0"/>
              <a:t>Each home is connected directly to the central office (CO) or local exchange via a dedicated fiber optic line.</a:t>
            </a:r>
          </a:p>
          <a:p>
            <a:endParaRPr lang="en-US" sz="1400" dirty="0"/>
          </a:p>
          <a:p>
            <a:r>
              <a:rPr lang="en-US" sz="1400" b="1" dirty="0"/>
              <a:t>Passive Optical Network (PON) Topology:</a:t>
            </a:r>
            <a:endParaRPr lang="en-US" sz="1400" dirty="0"/>
          </a:p>
          <a:p>
            <a:r>
              <a:rPr lang="en-US" sz="1400" dirty="0"/>
              <a:t>Utilizes unpowered (passive) optical splitters to divide a single fiber from the CO among multiple homes.</a:t>
            </a:r>
          </a:p>
          <a:p>
            <a:endParaRPr lang="en-US" sz="1400" dirty="0"/>
          </a:p>
          <a:p>
            <a:endParaRPr lang="en-US" dirty="0"/>
          </a:p>
          <a:p>
            <a:endParaRPr lang="en-US" dirty="0"/>
          </a:p>
          <a:p>
            <a:endParaRPr lang="en-US" dirty="0"/>
          </a:p>
          <a:p>
            <a:endParaRPr lang="en-US" dirty="0"/>
          </a:p>
          <a:p>
            <a:endParaRPr lang="en-US" dirty="0"/>
          </a:p>
          <a:p>
            <a:endParaRPr lang="en-US" dirty="0"/>
          </a:p>
        </p:txBody>
      </p:sp>
      <p:pic>
        <p:nvPicPr>
          <p:cNvPr id="4" name="Picture 3">
            <a:extLst>
              <a:ext uri="{FF2B5EF4-FFF2-40B4-BE49-F238E27FC236}">
                <a16:creationId xmlns:a16="http://schemas.microsoft.com/office/drawing/2014/main" id="{6F97C2FF-042D-4BD9-BE93-D8A0253306AD}"/>
              </a:ext>
            </a:extLst>
          </p:cNvPr>
          <p:cNvPicPr>
            <a:picLocks noChangeAspect="1"/>
          </p:cNvPicPr>
          <p:nvPr/>
        </p:nvPicPr>
        <p:blipFill>
          <a:blip r:embed="rId2"/>
          <a:stretch>
            <a:fillRect/>
          </a:stretch>
        </p:blipFill>
        <p:spPr>
          <a:xfrm>
            <a:off x="1849754" y="3575685"/>
            <a:ext cx="4388485" cy="2794636"/>
          </a:xfrm>
          <a:prstGeom prst="rect">
            <a:avLst/>
          </a:prstGeom>
        </p:spPr>
      </p:pic>
      <p:pic>
        <p:nvPicPr>
          <p:cNvPr id="7" name="Picture 6">
            <a:extLst>
              <a:ext uri="{FF2B5EF4-FFF2-40B4-BE49-F238E27FC236}">
                <a16:creationId xmlns:a16="http://schemas.microsoft.com/office/drawing/2014/main" id="{1095A884-2AD4-4347-891C-ECFE049B5448}"/>
              </a:ext>
            </a:extLst>
          </p:cNvPr>
          <p:cNvPicPr>
            <a:picLocks noChangeAspect="1"/>
          </p:cNvPicPr>
          <p:nvPr/>
        </p:nvPicPr>
        <p:blipFill>
          <a:blip r:embed="rId3"/>
          <a:stretch>
            <a:fillRect/>
          </a:stretch>
        </p:blipFill>
        <p:spPr>
          <a:xfrm>
            <a:off x="6713220" y="3698240"/>
            <a:ext cx="5062220" cy="2477363"/>
          </a:xfrm>
          <a:prstGeom prst="rect">
            <a:avLst/>
          </a:prstGeom>
        </p:spPr>
      </p:pic>
    </p:spTree>
    <p:extLst>
      <p:ext uri="{BB962C8B-B14F-4D97-AF65-F5344CB8AC3E}">
        <p14:creationId xmlns:p14="http://schemas.microsoft.com/office/powerpoint/2010/main" val="1229270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7AE3B1F-73C6-6D78-89FA-87C9A927DB86}"/>
              </a:ext>
            </a:extLst>
          </p:cNvPr>
          <p:cNvSpPr txBox="1"/>
          <p:nvPr/>
        </p:nvSpPr>
        <p:spPr>
          <a:xfrm>
            <a:off x="689996" y="188477"/>
            <a:ext cx="10994003" cy="5675015"/>
          </a:xfrm>
          <a:prstGeom prst="rect">
            <a:avLst/>
          </a:prstGeom>
          <a:noFill/>
        </p:spPr>
        <p:txBody>
          <a:bodyPr wrap="square">
            <a:spAutoFit/>
          </a:bodyPr>
          <a:lstStyle/>
          <a:p>
            <a:pPr marL="457200" algn="ctr">
              <a:lnSpc>
                <a:spcPct val="107000"/>
              </a:lnSpc>
            </a:pPr>
            <a:r>
              <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 </a:t>
            </a:r>
            <a:r>
              <a:rPr lang="en-GB" sz="1600" b="1" kern="100" dirty="0">
                <a:solidFill>
                  <a:schemeClr val="bg1"/>
                </a:solidFill>
                <a:highlight>
                  <a:srgbClr val="0D3E9B"/>
                </a:highlight>
                <a:latin typeface="Avenir Next LT Pro" panose="020B0504020202020204" pitchFamily="34" charset="0"/>
                <a:cs typeface="Times New Roman" panose="02020603050405020304" pitchFamily="18" charset="0"/>
              </a:rPr>
              <a:t>Bill of Materials (BOM) and Costing</a:t>
            </a:r>
          </a:p>
          <a:p>
            <a:pPr marL="457200" algn="ctr">
              <a:lnSpc>
                <a:spcPct val="107000"/>
              </a:lnSpc>
            </a:pPr>
            <a:endParaRPr lang="en-GB" sz="1600" b="1" kern="100" dirty="0">
              <a:solidFill>
                <a:schemeClr val="bg1"/>
              </a:solidFill>
              <a:highlight>
                <a:srgbClr val="0D3E9B"/>
              </a:highlight>
              <a:latin typeface="Avenir Next LT Pro" panose="020B0504020202020204" pitchFamily="34" charset="0"/>
              <a:cs typeface="Times New Roman" panose="02020603050405020304" pitchFamily="18" charset="0"/>
            </a:endParaRPr>
          </a:p>
          <a:p>
            <a:pPr marL="457200">
              <a:lnSpc>
                <a:spcPct val="107000"/>
              </a:lnSpc>
            </a:pPr>
            <a:r>
              <a:rPr lang="en-GB" dirty="0"/>
              <a:t>The Bill of Materials (BOM) and costing section is critical for planning and executing an FHHT (</a:t>
            </a:r>
            <a:r>
              <a:rPr lang="en-GB" dirty="0" err="1"/>
              <a:t>Fiber</a:t>
            </a:r>
            <a:r>
              <a:rPr lang="en-GB" dirty="0"/>
              <a:t> to the Home Technology) project. It provides a detailed list of all materials, equipment, and resources required for deployment, along with their associated costs. This information is essential for budgeting, procurement, and project execution.</a:t>
            </a:r>
          </a:p>
          <a:p>
            <a:pPr marL="457200">
              <a:lnSpc>
                <a:spcPct val="107000"/>
              </a:lnSpc>
            </a:pPr>
            <a:endParaRPr lang="en-US" sz="1600" b="1" kern="100" dirty="0">
              <a:solidFill>
                <a:schemeClr val="bg1"/>
              </a:solidFill>
              <a:highlight>
                <a:srgbClr val="0D3E9B"/>
              </a:highlight>
              <a:latin typeface="Avenir Next LT Pro" panose="020B0504020202020204" pitchFamily="34" charset="0"/>
              <a:cs typeface="Times New Roman" panose="02020603050405020304" pitchFamily="18" charset="0"/>
            </a:endParaRPr>
          </a:p>
          <a:p>
            <a:pPr marL="457200">
              <a:lnSpc>
                <a:spcPct val="107000"/>
              </a:lnSpc>
            </a:pPr>
            <a:r>
              <a:rPr lang="en-GB" b="1" dirty="0"/>
              <a:t>Objectives of BOM and Costing</a:t>
            </a:r>
            <a:endParaRPr lang="en-US" b="1" dirty="0"/>
          </a:p>
          <a:p>
            <a:pPr marL="457200">
              <a:lnSpc>
                <a:spcPct val="107000"/>
              </a:lnSpc>
            </a:pPr>
            <a:endParaRPr lang="en-US" sz="1600" b="1" kern="100" dirty="0">
              <a:solidFill>
                <a:schemeClr val="bg1"/>
              </a:solidFill>
              <a:highlight>
                <a:srgbClr val="0D3E9B"/>
              </a:highlight>
              <a:latin typeface="Avenir Next LT Pro" panose="020B0504020202020204" pitchFamily="34" charset="0"/>
              <a:cs typeface="Times New Roman" panose="02020603050405020304" pitchFamily="18" charset="0"/>
            </a:endParaRPr>
          </a:p>
          <a:p>
            <a:pPr marL="285750" lvl="0" indent="-285750">
              <a:buFont typeface="Arial" panose="020B0604020202020204" pitchFamily="34" charset="0"/>
              <a:buChar char="•"/>
            </a:pPr>
            <a:r>
              <a:rPr lang="en-GB" dirty="0"/>
              <a:t>Identify all required materials and equipment for network deployment.</a:t>
            </a:r>
          </a:p>
          <a:p>
            <a:pPr marL="285750" lvl="0" indent="-285750">
              <a:buFont typeface="Arial" panose="020B0604020202020204" pitchFamily="34" charset="0"/>
              <a:buChar char="•"/>
            </a:pPr>
            <a:r>
              <a:rPr lang="en-GB" dirty="0"/>
              <a:t>Provide an accurate cost estimate for project planning and approval.</a:t>
            </a:r>
          </a:p>
          <a:p>
            <a:pPr marL="285750" lvl="0" indent="-285750">
              <a:buFont typeface="Arial" panose="020B0604020202020204" pitchFamily="34" charset="0"/>
              <a:buChar char="•"/>
            </a:pPr>
            <a:r>
              <a:rPr lang="en-GB" dirty="0"/>
              <a:t>Enable efficient procurement and inventory management.</a:t>
            </a:r>
          </a:p>
          <a:p>
            <a:pPr marL="285750" indent="-285750">
              <a:buFont typeface="Arial" panose="020B0604020202020204" pitchFamily="34" charset="0"/>
              <a:buChar char="•"/>
            </a:pPr>
            <a:r>
              <a:rPr lang="en-GB" dirty="0"/>
              <a:t>Ensure cost-effectiveness while maintaining quality and scalability</a:t>
            </a:r>
          </a:p>
          <a:p>
            <a:pPr marL="285750" indent="-285750">
              <a:buFont typeface="Arial" panose="020B0604020202020204" pitchFamily="34" charset="0"/>
              <a:buChar char="•"/>
            </a:pPr>
            <a:endParaRPr lang="en-US" dirty="0"/>
          </a:p>
          <a:p>
            <a:r>
              <a:rPr lang="en-GB" dirty="0"/>
              <a:t>Components of BOM:</a:t>
            </a:r>
          </a:p>
          <a:p>
            <a:pPr marL="285750" indent="-285750">
              <a:buFont typeface="Arial" panose="020B0604020202020204" pitchFamily="34" charset="0"/>
              <a:buChar char="•"/>
            </a:pPr>
            <a:r>
              <a:rPr lang="en-GB" dirty="0" err="1"/>
              <a:t>Fiber</a:t>
            </a:r>
            <a:r>
              <a:rPr lang="en-GB" dirty="0"/>
              <a:t>-Optic Cables</a:t>
            </a:r>
          </a:p>
          <a:p>
            <a:pPr marL="285750" indent="-285750">
              <a:buFont typeface="Arial" panose="020B0604020202020204" pitchFamily="34" charset="0"/>
              <a:buChar char="•"/>
            </a:pPr>
            <a:r>
              <a:rPr lang="en-GB" dirty="0"/>
              <a:t>Passive Components</a:t>
            </a:r>
          </a:p>
          <a:p>
            <a:pPr marL="285750" indent="-285750">
              <a:buFont typeface="Arial" panose="020B0604020202020204" pitchFamily="34" charset="0"/>
              <a:buChar char="•"/>
            </a:pPr>
            <a:r>
              <a:rPr lang="en-GB" dirty="0"/>
              <a:t>Active Components</a:t>
            </a:r>
          </a:p>
          <a:p>
            <a:pPr marL="285750" indent="-285750">
              <a:buFont typeface="Arial" panose="020B0604020202020204" pitchFamily="34" charset="0"/>
              <a:buChar char="•"/>
            </a:pPr>
            <a:r>
              <a:rPr lang="en-GB" dirty="0"/>
              <a:t>Supporting Infrastructure</a:t>
            </a:r>
          </a:p>
          <a:p>
            <a:endParaRPr lang="en-US" dirty="0"/>
          </a:p>
        </p:txBody>
      </p:sp>
    </p:spTree>
    <p:extLst>
      <p:ext uri="{BB962C8B-B14F-4D97-AF65-F5344CB8AC3E}">
        <p14:creationId xmlns:p14="http://schemas.microsoft.com/office/powerpoint/2010/main" val="4199364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2B9BC1-68A6-439E-8E81-31FE0EE9E60D}"/>
              </a:ext>
            </a:extLst>
          </p:cNvPr>
          <p:cNvPicPr>
            <a:picLocks noChangeAspect="1"/>
          </p:cNvPicPr>
          <p:nvPr/>
        </p:nvPicPr>
        <p:blipFill>
          <a:blip r:embed="rId2"/>
          <a:stretch>
            <a:fillRect/>
          </a:stretch>
        </p:blipFill>
        <p:spPr>
          <a:xfrm>
            <a:off x="3749040" y="0"/>
            <a:ext cx="5933440" cy="6858000"/>
          </a:xfrm>
          <a:prstGeom prst="rect">
            <a:avLst/>
          </a:prstGeom>
        </p:spPr>
      </p:pic>
    </p:spTree>
    <p:extLst>
      <p:ext uri="{BB962C8B-B14F-4D97-AF65-F5344CB8AC3E}">
        <p14:creationId xmlns:p14="http://schemas.microsoft.com/office/powerpoint/2010/main" val="1445354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E3D149F-0F69-3442-4FEB-CDE1B1893FC1}"/>
              </a:ext>
            </a:extLst>
          </p:cNvPr>
          <p:cNvSpPr txBox="1"/>
          <p:nvPr/>
        </p:nvSpPr>
        <p:spPr>
          <a:xfrm>
            <a:off x="791917" y="322534"/>
            <a:ext cx="9941616" cy="5850897"/>
          </a:xfrm>
          <a:prstGeom prst="rect">
            <a:avLst/>
          </a:prstGeom>
          <a:noFill/>
        </p:spPr>
        <p:txBody>
          <a:bodyPr wrap="square">
            <a:spAutoFit/>
          </a:bodyPr>
          <a:lstStyle/>
          <a:p>
            <a:pPr marL="457200" marR="0" algn="ctr">
              <a:lnSpc>
                <a:spcPct val="107000"/>
              </a:lnSpc>
            </a:pPr>
            <a:r>
              <a:rPr lang="en-GB" sz="1600" b="1" kern="100" dirty="0">
                <a:solidFill>
                  <a:schemeClr val="bg1"/>
                </a:solidFill>
                <a:highlight>
                  <a:srgbClr val="0D3E9B"/>
                </a:highlight>
                <a:latin typeface="Avenir Next LT Pro" panose="020B0504020202020204" pitchFamily="34" charset="0"/>
                <a:cs typeface="Times New Roman" panose="02020603050405020304" pitchFamily="18" charset="0"/>
              </a:rPr>
              <a:t>Cost Optimization Strategies</a:t>
            </a:r>
            <a:endParaRPr lang="en-US" sz="1600" b="1" kern="100" dirty="0">
              <a:solidFill>
                <a:schemeClr val="bg1"/>
              </a:solidFill>
              <a:highlight>
                <a:srgbClr val="0D3E9B"/>
              </a:highlight>
              <a:latin typeface="Avenir Next LT Pro" panose="020B0504020202020204" pitchFamily="34" charset="0"/>
              <a:cs typeface="Times New Roman" panose="02020603050405020304" pitchFamily="18" charset="0"/>
            </a:endParaRPr>
          </a:p>
          <a:p>
            <a:pPr marL="457200" marR="0" algn="ctr">
              <a:lnSpc>
                <a:spcPct val="107000"/>
              </a:lnSpc>
            </a:pPr>
            <a:endParaRPr lang="en-US" sz="1600" b="1" kern="100" dirty="0">
              <a:solidFill>
                <a:schemeClr val="bg1"/>
              </a:solidFill>
              <a:highlight>
                <a:srgbClr val="0D3E9B"/>
              </a:highlight>
              <a:latin typeface="Avenir Next LT Pro" panose="020B0504020202020204" pitchFamily="34" charset="0"/>
              <a:cs typeface="Times New Roman" panose="02020603050405020304" pitchFamily="18" charset="0"/>
            </a:endParaRPr>
          </a:p>
          <a:p>
            <a:pPr lvl="0"/>
            <a:r>
              <a:rPr lang="en-GB" sz="1400" b="1" dirty="0"/>
              <a:t>Vendor Selection:</a:t>
            </a:r>
          </a:p>
          <a:p>
            <a:pPr lvl="0"/>
            <a:endParaRPr lang="en-GB" sz="1400" b="1" dirty="0"/>
          </a:p>
          <a:p>
            <a:pPr marL="285750" lvl="1" indent="-285750">
              <a:buFont typeface="Arial" panose="020B0604020202020204" pitchFamily="34" charset="0"/>
              <a:buChar char="•"/>
            </a:pPr>
            <a:r>
              <a:rPr lang="en-GB" sz="1400" dirty="0"/>
              <a:t>Negotiate bulk discounts with suppliers for materials and equipment.</a:t>
            </a:r>
          </a:p>
          <a:p>
            <a:pPr marL="285750" lvl="1" indent="-285750">
              <a:buFont typeface="Arial" panose="020B0604020202020204" pitchFamily="34" charset="0"/>
              <a:buChar char="•"/>
            </a:pPr>
            <a:r>
              <a:rPr lang="en-GB" sz="1400" dirty="0"/>
              <a:t>Choose vendors that provide both quality and cost-efficiency.</a:t>
            </a:r>
          </a:p>
          <a:p>
            <a:pPr marL="285750" lvl="1" indent="-285750">
              <a:buFont typeface="Arial" panose="020B0604020202020204" pitchFamily="34" charset="0"/>
              <a:buChar char="•"/>
            </a:pPr>
            <a:endParaRPr lang="en-GB" sz="1400" dirty="0"/>
          </a:p>
          <a:p>
            <a:pPr lvl="0"/>
            <a:r>
              <a:rPr lang="en-GB" sz="1400" b="1" dirty="0"/>
              <a:t>Standardization:</a:t>
            </a:r>
          </a:p>
          <a:p>
            <a:pPr marL="285750" lvl="1" indent="-285750">
              <a:buFont typeface="Arial" panose="020B0604020202020204" pitchFamily="34" charset="0"/>
              <a:buChar char="•"/>
            </a:pPr>
            <a:r>
              <a:rPr lang="en-GB" sz="1400" dirty="0"/>
              <a:t>Use standardized components to reduce costs and simplify maintenance.</a:t>
            </a:r>
          </a:p>
          <a:p>
            <a:pPr marL="285750" lvl="1" indent="-285750">
              <a:buFont typeface="Arial" panose="020B0604020202020204" pitchFamily="34" charset="0"/>
              <a:buChar char="•"/>
            </a:pPr>
            <a:endParaRPr lang="en-GB" sz="1400" dirty="0"/>
          </a:p>
          <a:p>
            <a:pPr lvl="0"/>
            <a:r>
              <a:rPr lang="en-GB" sz="1400" b="1" dirty="0"/>
              <a:t>Efficient Design:</a:t>
            </a:r>
          </a:p>
          <a:p>
            <a:pPr marL="285750" lvl="1" indent="-285750">
              <a:buFont typeface="Arial" panose="020B0604020202020204" pitchFamily="34" charset="0"/>
              <a:buChar char="•"/>
            </a:pPr>
            <a:r>
              <a:rPr lang="en-GB" sz="1400" dirty="0"/>
              <a:t>Optimize </a:t>
            </a:r>
            <a:r>
              <a:rPr lang="en-GB" sz="1400" dirty="0" err="1"/>
              <a:t>fiber</a:t>
            </a:r>
            <a:r>
              <a:rPr lang="en-GB" sz="1400" dirty="0"/>
              <a:t> routes and split ratios to minimize material usage.</a:t>
            </a:r>
          </a:p>
          <a:p>
            <a:pPr marL="285750" lvl="1" indent="-285750">
              <a:buFont typeface="Arial" panose="020B0604020202020204" pitchFamily="34" charset="0"/>
              <a:buChar char="•"/>
            </a:pPr>
            <a:r>
              <a:rPr lang="en-GB" sz="1400" dirty="0"/>
              <a:t>Avoid over-provisioning while ensuring scalability</a:t>
            </a:r>
            <a:r>
              <a:rPr lang="en-GB" sz="1400" b="1" dirty="0"/>
              <a:t>.</a:t>
            </a:r>
          </a:p>
          <a:p>
            <a:pPr marL="285750" lvl="1" indent="-285750">
              <a:buFont typeface="Arial" panose="020B0604020202020204" pitchFamily="34" charset="0"/>
              <a:buChar char="•"/>
            </a:pPr>
            <a:endParaRPr lang="en-GB" sz="1400" b="1" dirty="0"/>
          </a:p>
          <a:p>
            <a:pPr lvl="0"/>
            <a:r>
              <a:rPr lang="en-GB" sz="1400" b="1" dirty="0"/>
              <a:t>Local </a:t>
            </a:r>
            <a:r>
              <a:rPr lang="en-GB" sz="1400" b="1" dirty="0" err="1"/>
              <a:t>Labor</a:t>
            </a:r>
            <a:r>
              <a:rPr lang="en-GB" sz="1400" b="1" dirty="0"/>
              <a:t> and Resources:</a:t>
            </a:r>
          </a:p>
          <a:p>
            <a:pPr marL="285750" lvl="1" indent="-285750">
              <a:buFont typeface="Arial" panose="020B0604020202020204" pitchFamily="34" charset="0"/>
              <a:buChar char="•"/>
            </a:pPr>
            <a:r>
              <a:rPr lang="en-GB" sz="1400" dirty="0"/>
              <a:t>Utilize local contractors and resources to reduce </a:t>
            </a:r>
            <a:r>
              <a:rPr lang="en-GB" sz="1400" dirty="0" err="1"/>
              <a:t>labor</a:t>
            </a:r>
            <a:r>
              <a:rPr lang="en-GB" sz="1400" dirty="0"/>
              <a:t> and transportation costs.</a:t>
            </a:r>
          </a:p>
          <a:p>
            <a:pPr marL="285750" lvl="1" indent="-285750">
              <a:buFont typeface="Arial" panose="020B0604020202020204" pitchFamily="34" charset="0"/>
              <a:buChar char="•"/>
            </a:pPr>
            <a:endParaRPr lang="en-GB" sz="1400" dirty="0"/>
          </a:p>
          <a:p>
            <a:pPr lvl="0"/>
            <a:r>
              <a:rPr lang="en-GB" sz="1400" b="1" dirty="0"/>
              <a:t>Reuse of Existing Infrastructure:</a:t>
            </a:r>
          </a:p>
          <a:p>
            <a:pPr marL="285750" lvl="1" indent="-285750">
              <a:buFont typeface="Arial" panose="020B0604020202020204" pitchFamily="34" charset="0"/>
              <a:buChar char="•"/>
            </a:pPr>
            <a:r>
              <a:rPr lang="en-GB" sz="1400" dirty="0"/>
              <a:t>Leverage existing poles, ducts, and conduits where possible to reduce deployment costs.</a:t>
            </a:r>
          </a:p>
          <a:p>
            <a:pPr marL="457200" marR="0" algn="ctr">
              <a:lnSpc>
                <a:spcPct val="107000"/>
              </a:lnSpc>
            </a:pPr>
            <a:endParaRPr lang="en-US" sz="1600" b="1" kern="100" dirty="0">
              <a:solidFill>
                <a:schemeClr val="bg1"/>
              </a:solidFill>
              <a:highlight>
                <a:srgbClr val="0D3E9B"/>
              </a:highlight>
              <a:latin typeface="Avenir Next LT Pro" panose="020B0504020202020204" pitchFamily="34" charset="0"/>
              <a:cs typeface="Times New Roman" panose="02020603050405020304" pitchFamily="18" charset="0"/>
            </a:endParaRPr>
          </a:p>
          <a:p>
            <a:pPr marL="457200" marR="0">
              <a:lnSpc>
                <a:spcPct val="107000"/>
              </a:lnSpc>
            </a:pPr>
            <a:r>
              <a:rPr lang="en-GB" sz="1600" kern="100" dirty="0">
                <a:latin typeface="Avenir Next LT Pro" panose="020B0504020202020204" pitchFamily="34" charset="0"/>
                <a:cs typeface="Times New Roman" panose="02020603050405020304" pitchFamily="18" charset="0"/>
              </a:rPr>
              <a:t>A detailed BOM and accurate costing are essential for the successful planning and execution of an FHHT project. By carefully estimating material, labour, and operational costs, the project </a:t>
            </a:r>
            <a:endParaRPr lang="en-US" sz="1600" kern="100" dirty="0">
              <a:latin typeface="Avenir Next LT Pro" panose="020B0504020202020204" pitchFamily="34" charset="0"/>
              <a:cs typeface="Times New Roman" panose="02020603050405020304" pitchFamily="18" charset="0"/>
            </a:endParaRPr>
          </a:p>
          <a:p>
            <a:pPr marL="457200" marR="0" algn="ctr">
              <a:lnSpc>
                <a:spcPct val="107000"/>
              </a:lnSpc>
            </a:pPr>
            <a:endParaRPr lang="en-US" sz="1600" b="1" kern="100" dirty="0">
              <a:highlight>
                <a:srgbClr val="0D3E9B"/>
              </a:highlight>
              <a:latin typeface="Avenir Next LT Pro" panose="020B0504020202020204" pitchFamily="34" charset="0"/>
              <a:ea typeface="Aptos" panose="020B0004020202020204" pitchFamily="34" charset="0"/>
              <a:cs typeface="Times New Roman" panose="02020603050405020304" pitchFamily="18" charset="0"/>
            </a:endParaRPr>
          </a:p>
          <a:p>
            <a:pPr marL="457200" marR="0" algn="ctr">
              <a:lnSpc>
                <a:spcPct val="107000"/>
              </a:lnSpc>
            </a:pPr>
            <a:endParaRPr lang="en-US" sz="1600" kern="100" dirty="0">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spcAft>
                <a:spcPts val="80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46677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E53BE40-857E-D067-C09D-F9CEF69FC9A3}"/>
              </a:ext>
            </a:extLst>
          </p:cNvPr>
          <p:cNvSpPr txBox="1"/>
          <p:nvPr/>
        </p:nvSpPr>
        <p:spPr>
          <a:xfrm>
            <a:off x="646043" y="864705"/>
            <a:ext cx="11263459" cy="5270930"/>
          </a:xfrm>
          <a:prstGeom prst="rect">
            <a:avLst/>
          </a:prstGeom>
          <a:noFill/>
        </p:spPr>
        <p:txBody>
          <a:bodyPr wrap="square">
            <a:spAutoFit/>
          </a:bodyPr>
          <a:lstStyle/>
          <a:p>
            <a:pPr marL="457200" marR="0" algn="ctr">
              <a:lnSpc>
                <a:spcPct val="107000"/>
              </a:lnSpc>
            </a:pPr>
            <a:r>
              <a:rPr lang="en-US"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FTTH NETWORK COMPONENTS: </a:t>
            </a:r>
            <a:endParaRPr lang="en-US"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100" kern="100" dirty="0">
                <a:effectLst/>
                <a:latin typeface="Avenir Next LT Pro" panose="020B0504020202020204" pitchFamily="34" charset="0"/>
                <a:ea typeface="Aptos" panose="020B0004020202020204" pitchFamily="34" charset="0"/>
                <a:cs typeface="Times New Roman" panose="02020603050405020304" pitchFamily="18" charset="0"/>
              </a:rPr>
              <a:t> </a:t>
            </a:r>
          </a:p>
          <a:p>
            <a:pPr marL="457200" marR="0">
              <a:lnSpc>
                <a:spcPct val="107000"/>
              </a:lnSpc>
            </a:pPr>
            <a:r>
              <a:rPr lang="en-GB" sz="1100" dirty="0"/>
              <a:t>Optical Line Terminal (OLT)</a:t>
            </a:r>
          </a:p>
          <a:p>
            <a:pPr marL="457200" marR="0">
              <a:lnSpc>
                <a:spcPct val="107000"/>
              </a:lnSpc>
            </a:pPr>
            <a:r>
              <a:rPr lang="en-GB" sz="1100" dirty="0"/>
              <a:t>							Optical Splitters</a:t>
            </a:r>
          </a:p>
          <a:p>
            <a:pPr marL="457200" marR="0">
              <a:lnSpc>
                <a:spcPct val="107000"/>
              </a:lnSpc>
            </a:pPr>
            <a:endParaRPr lang="en-GB" sz="1100" dirty="0"/>
          </a:p>
          <a:p>
            <a:pPr marL="457200" marR="0">
              <a:lnSpc>
                <a:spcPct val="107000"/>
              </a:lnSpc>
            </a:pPr>
            <a:endParaRPr lang="en-US" sz="1100" dirty="0"/>
          </a:p>
          <a:p>
            <a:pPr marL="457200" marR="0">
              <a:lnSpc>
                <a:spcPct val="107000"/>
              </a:lnSpc>
            </a:pPr>
            <a:endParaRPr lang="en-US" sz="1100" dirty="0"/>
          </a:p>
          <a:p>
            <a:pPr marL="457200" marR="0">
              <a:lnSpc>
                <a:spcPct val="107000"/>
              </a:lnSpc>
            </a:pPr>
            <a:endParaRPr lang="en-US" sz="1100" dirty="0"/>
          </a:p>
          <a:p>
            <a:pPr marL="457200" marR="0">
              <a:lnSpc>
                <a:spcPct val="107000"/>
              </a:lnSpc>
            </a:pPr>
            <a:endParaRPr lang="en-GB" sz="1100" dirty="0"/>
          </a:p>
          <a:p>
            <a:pPr marL="457200" marR="0">
              <a:lnSpc>
                <a:spcPct val="107000"/>
              </a:lnSpc>
            </a:pPr>
            <a:endParaRPr lang="en-US" sz="1100" kern="100" dirty="0">
              <a:latin typeface="Avenir Next LT Pro" panose="020B0504020202020204" pitchFamily="34" charset="0"/>
              <a:ea typeface="Aptos" panose="020B0004020202020204" pitchFamily="34" charset="0"/>
              <a:cs typeface="Times New Roman" panose="02020603050405020304" pitchFamily="18" charset="0"/>
            </a:endParaRPr>
          </a:p>
          <a:p>
            <a:pPr marL="457200" marR="0">
              <a:lnSpc>
                <a:spcPct val="107000"/>
              </a:lnSpc>
            </a:pPr>
            <a:endParaRPr lang="en-US" sz="1100" kern="100" dirty="0">
              <a:effectLst/>
              <a:latin typeface="Avenir Next LT Pro" panose="020B0504020202020204" pitchFamily="34" charset="0"/>
              <a:ea typeface="Aptos" panose="020B0004020202020204" pitchFamily="34" charset="0"/>
              <a:cs typeface="Times New Roman" panose="02020603050405020304" pitchFamily="18" charset="0"/>
            </a:endParaRPr>
          </a:p>
          <a:p>
            <a:pPr marL="457200" marR="0">
              <a:lnSpc>
                <a:spcPct val="107000"/>
              </a:lnSpc>
            </a:pPr>
            <a:endParaRPr lang="en-US" sz="1100" kern="100" dirty="0">
              <a:latin typeface="Avenir Next LT Pro" panose="020B0504020202020204" pitchFamily="34" charset="0"/>
              <a:ea typeface="Aptos" panose="020B0004020202020204" pitchFamily="34" charset="0"/>
              <a:cs typeface="Times New Roman" panose="02020603050405020304" pitchFamily="18" charset="0"/>
            </a:endParaRPr>
          </a:p>
          <a:p>
            <a:pPr marL="457200" marR="0">
              <a:lnSpc>
                <a:spcPct val="107000"/>
              </a:lnSpc>
            </a:pPr>
            <a:endParaRPr lang="en-US" sz="1100" kern="100" dirty="0">
              <a:effectLst/>
              <a:latin typeface="Avenir Next LT Pro" panose="020B0504020202020204" pitchFamily="34" charset="0"/>
              <a:ea typeface="Aptos" panose="020B0004020202020204" pitchFamily="34" charset="0"/>
              <a:cs typeface="Times New Roman" panose="02020603050405020304" pitchFamily="18" charset="0"/>
            </a:endParaRPr>
          </a:p>
          <a:p>
            <a:pPr marL="457200" marR="0">
              <a:lnSpc>
                <a:spcPct val="107000"/>
              </a:lnSpc>
            </a:pPr>
            <a:endParaRPr lang="en-US" sz="1100" kern="100" dirty="0">
              <a:latin typeface="Avenir Next LT Pro" panose="020B0504020202020204" pitchFamily="34" charset="0"/>
              <a:ea typeface="Aptos" panose="020B0004020202020204" pitchFamily="34" charset="0"/>
              <a:cs typeface="Times New Roman" panose="02020603050405020304" pitchFamily="18" charset="0"/>
            </a:endParaRPr>
          </a:p>
          <a:p>
            <a:pPr marL="457200" marR="0">
              <a:lnSpc>
                <a:spcPct val="107000"/>
              </a:lnSpc>
            </a:pPr>
            <a:endParaRPr lang="en-US" sz="1100" kern="100" dirty="0">
              <a:effectLst/>
              <a:latin typeface="Avenir Next LT Pro" panose="020B0504020202020204" pitchFamily="34" charset="0"/>
              <a:ea typeface="Aptos" panose="020B0004020202020204" pitchFamily="34" charset="0"/>
              <a:cs typeface="Times New Roman" panose="02020603050405020304" pitchFamily="18" charset="0"/>
            </a:endParaRPr>
          </a:p>
          <a:p>
            <a:pPr marL="457200" marR="0">
              <a:lnSpc>
                <a:spcPct val="107000"/>
              </a:lnSpc>
            </a:pPr>
            <a:endParaRPr lang="en-US" sz="1100" kern="100" dirty="0">
              <a:latin typeface="Avenir Next LT Pro" panose="020B0504020202020204" pitchFamily="34" charset="0"/>
              <a:ea typeface="Aptos" panose="020B0004020202020204" pitchFamily="34" charset="0"/>
              <a:cs typeface="Times New Roman" panose="02020603050405020304" pitchFamily="18" charset="0"/>
            </a:endParaRPr>
          </a:p>
          <a:p>
            <a:pPr marL="457200" marR="0">
              <a:lnSpc>
                <a:spcPct val="107000"/>
              </a:lnSpc>
            </a:pPr>
            <a:endParaRPr lang="en-US" sz="1100" kern="100" dirty="0">
              <a:effectLst/>
              <a:latin typeface="Avenir Next LT Pro" panose="020B0504020202020204" pitchFamily="34" charset="0"/>
              <a:ea typeface="Aptos" panose="020B0004020202020204" pitchFamily="34" charset="0"/>
              <a:cs typeface="Times New Roman" panose="02020603050405020304" pitchFamily="18" charset="0"/>
            </a:endParaRPr>
          </a:p>
          <a:p>
            <a:pPr marL="457200" marR="0">
              <a:lnSpc>
                <a:spcPct val="107000"/>
              </a:lnSpc>
            </a:pPr>
            <a:endParaRPr lang="en-US" sz="1100" kern="100" dirty="0">
              <a:latin typeface="Avenir Next LT Pro" panose="020B0504020202020204" pitchFamily="34" charset="0"/>
              <a:ea typeface="Aptos" panose="020B0004020202020204" pitchFamily="34" charset="0"/>
              <a:cs typeface="Times New Roman" panose="02020603050405020304" pitchFamily="18" charset="0"/>
            </a:endParaRPr>
          </a:p>
          <a:p>
            <a:pPr marL="457200" marR="0">
              <a:lnSpc>
                <a:spcPct val="107000"/>
              </a:lnSpc>
            </a:pPr>
            <a:endParaRPr lang="en-US" sz="1100" kern="100" dirty="0">
              <a:effectLst/>
              <a:latin typeface="Avenir Next LT Pro" panose="020B0504020202020204" pitchFamily="34" charset="0"/>
              <a:ea typeface="Aptos" panose="020B0004020202020204" pitchFamily="34" charset="0"/>
              <a:cs typeface="Times New Roman" panose="02020603050405020304" pitchFamily="18" charset="0"/>
            </a:endParaRPr>
          </a:p>
          <a:p>
            <a:pPr marL="457200" marR="0">
              <a:lnSpc>
                <a:spcPct val="107000"/>
              </a:lnSpc>
            </a:pPr>
            <a:endParaRPr lang="en-US" sz="1100" kern="100" dirty="0">
              <a:latin typeface="Avenir Next LT Pro" panose="020B0504020202020204" pitchFamily="34" charset="0"/>
              <a:ea typeface="Aptos" panose="020B0004020202020204" pitchFamily="34" charset="0"/>
              <a:cs typeface="Times New Roman" panose="02020603050405020304" pitchFamily="18" charset="0"/>
            </a:endParaRPr>
          </a:p>
          <a:p>
            <a:pPr marL="457200" marR="0">
              <a:lnSpc>
                <a:spcPct val="107000"/>
              </a:lnSpc>
            </a:pPr>
            <a:endParaRPr lang="en-US" sz="1100" kern="100" dirty="0">
              <a:effectLst/>
              <a:latin typeface="Avenir Next LT Pro" panose="020B0504020202020204" pitchFamily="34" charset="0"/>
              <a:ea typeface="Aptos" panose="020B0004020202020204" pitchFamily="34" charset="0"/>
              <a:cs typeface="Times New Roman" panose="02020603050405020304" pitchFamily="18" charset="0"/>
            </a:endParaRPr>
          </a:p>
          <a:p>
            <a:pPr marL="457200" marR="0">
              <a:lnSpc>
                <a:spcPct val="107000"/>
              </a:lnSpc>
            </a:pPr>
            <a:endParaRPr lang="en-US" sz="1100" kern="100" dirty="0">
              <a:latin typeface="Avenir Next LT Pro" panose="020B0504020202020204" pitchFamily="34" charset="0"/>
              <a:ea typeface="Aptos" panose="020B0004020202020204" pitchFamily="34" charset="0"/>
              <a:cs typeface="Times New Roman" panose="02020603050405020304" pitchFamily="18" charset="0"/>
            </a:endParaRPr>
          </a:p>
          <a:p>
            <a:pPr marL="457200" marR="0">
              <a:lnSpc>
                <a:spcPct val="107000"/>
              </a:lnSpc>
            </a:pPr>
            <a:endParaRPr lang="en-US" sz="1100" kern="100" dirty="0">
              <a:effectLst/>
              <a:latin typeface="Avenir Next LT Pro" panose="020B0504020202020204" pitchFamily="34" charset="0"/>
              <a:ea typeface="Aptos" panose="020B0004020202020204" pitchFamily="34" charset="0"/>
              <a:cs typeface="Times New Roman" panose="02020603050405020304" pitchFamily="18" charset="0"/>
            </a:endParaRPr>
          </a:p>
          <a:p>
            <a:pPr marL="457200" marR="0">
              <a:lnSpc>
                <a:spcPct val="107000"/>
              </a:lnSpc>
            </a:pPr>
            <a:endParaRPr lang="en-US" sz="1100" kern="100" dirty="0">
              <a:latin typeface="Avenir Next LT Pro" panose="020B0504020202020204" pitchFamily="34" charset="0"/>
              <a:ea typeface="Aptos" panose="020B0004020202020204" pitchFamily="34" charset="0"/>
              <a:cs typeface="Times New Roman" panose="02020603050405020304" pitchFamily="18" charset="0"/>
            </a:endParaRPr>
          </a:p>
          <a:p>
            <a:pPr marL="457200" marR="0">
              <a:lnSpc>
                <a:spcPct val="107000"/>
              </a:lnSpc>
            </a:pPr>
            <a:endParaRPr lang="en-US" sz="1100" kern="100" dirty="0">
              <a:effectLst/>
              <a:latin typeface="Avenir Next LT Pro" panose="020B0504020202020204" pitchFamily="34" charset="0"/>
              <a:ea typeface="Aptos" panose="020B0004020202020204" pitchFamily="34" charset="0"/>
              <a:cs typeface="Times New Roman" panose="02020603050405020304" pitchFamily="18" charset="0"/>
            </a:endParaRPr>
          </a:p>
          <a:p>
            <a:pPr marL="457200" marR="0">
              <a:lnSpc>
                <a:spcPct val="107000"/>
              </a:lnSpc>
            </a:pPr>
            <a:endParaRPr lang="en-US" sz="1100" kern="100" dirty="0">
              <a:latin typeface="Avenir Next LT Pro" panose="020B0504020202020204" pitchFamily="34" charset="0"/>
              <a:ea typeface="Aptos" panose="020B0004020202020204" pitchFamily="34" charset="0"/>
              <a:cs typeface="Times New Roman" panose="02020603050405020304" pitchFamily="18" charset="0"/>
            </a:endParaRPr>
          </a:p>
          <a:p>
            <a:pPr marL="457200" marR="0">
              <a:lnSpc>
                <a:spcPct val="107000"/>
              </a:lnSpc>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spcAft>
                <a:spcPts val="800"/>
              </a:spcAft>
            </a:pPr>
            <a:r>
              <a:rPr lang="en-US" sz="1100" kern="100" dirty="0">
                <a:effectLst/>
                <a:latin typeface="Avenir Next LT Pro" panose="020B0504020202020204" pitchFamily="34" charset="0"/>
                <a:ea typeface="Aptos" panose="020B000402020202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D87304CA-EFD4-47B7-BA57-FCBBD9D53C9C}"/>
              </a:ext>
            </a:extLst>
          </p:cNvPr>
          <p:cNvPicPr>
            <a:picLocks noChangeAspect="1"/>
          </p:cNvPicPr>
          <p:nvPr/>
        </p:nvPicPr>
        <p:blipFill>
          <a:blip r:embed="rId2"/>
          <a:stretch>
            <a:fillRect/>
          </a:stretch>
        </p:blipFill>
        <p:spPr>
          <a:xfrm>
            <a:off x="436291" y="1741216"/>
            <a:ext cx="4762500" cy="4133850"/>
          </a:xfrm>
          <a:prstGeom prst="rect">
            <a:avLst/>
          </a:prstGeom>
        </p:spPr>
      </p:pic>
      <p:pic>
        <p:nvPicPr>
          <p:cNvPr id="3" name="Picture 2">
            <a:extLst>
              <a:ext uri="{FF2B5EF4-FFF2-40B4-BE49-F238E27FC236}">
                <a16:creationId xmlns:a16="http://schemas.microsoft.com/office/drawing/2014/main" id="{9608CE25-41F3-42E4-AB8A-81FB9090BED8}"/>
              </a:ext>
            </a:extLst>
          </p:cNvPr>
          <p:cNvPicPr>
            <a:picLocks noChangeAspect="1"/>
          </p:cNvPicPr>
          <p:nvPr/>
        </p:nvPicPr>
        <p:blipFill>
          <a:blip r:embed="rId3"/>
          <a:stretch>
            <a:fillRect/>
          </a:stretch>
        </p:blipFill>
        <p:spPr>
          <a:xfrm>
            <a:off x="6095999" y="1769791"/>
            <a:ext cx="3259873" cy="2646092"/>
          </a:xfrm>
          <a:prstGeom prst="rect">
            <a:avLst/>
          </a:prstGeom>
        </p:spPr>
      </p:pic>
      <p:pic>
        <p:nvPicPr>
          <p:cNvPr id="4" name="Picture 3">
            <a:extLst>
              <a:ext uri="{FF2B5EF4-FFF2-40B4-BE49-F238E27FC236}">
                <a16:creationId xmlns:a16="http://schemas.microsoft.com/office/drawing/2014/main" id="{1D5CFA0E-E68B-4EF3-9F8B-7B69A9213131}"/>
              </a:ext>
            </a:extLst>
          </p:cNvPr>
          <p:cNvPicPr>
            <a:picLocks noChangeAspect="1"/>
          </p:cNvPicPr>
          <p:nvPr/>
        </p:nvPicPr>
        <p:blipFill>
          <a:blip r:embed="rId4"/>
          <a:stretch>
            <a:fillRect/>
          </a:stretch>
        </p:blipFill>
        <p:spPr>
          <a:xfrm>
            <a:off x="5923271" y="4654241"/>
            <a:ext cx="2352675" cy="1943100"/>
          </a:xfrm>
          <a:prstGeom prst="rect">
            <a:avLst/>
          </a:prstGeom>
        </p:spPr>
      </p:pic>
      <p:pic>
        <p:nvPicPr>
          <p:cNvPr id="7" name="Picture 6">
            <a:extLst>
              <a:ext uri="{FF2B5EF4-FFF2-40B4-BE49-F238E27FC236}">
                <a16:creationId xmlns:a16="http://schemas.microsoft.com/office/drawing/2014/main" id="{953E36CB-2594-44EC-B26E-EB32F721470F}"/>
              </a:ext>
            </a:extLst>
          </p:cNvPr>
          <p:cNvPicPr>
            <a:picLocks noChangeAspect="1"/>
          </p:cNvPicPr>
          <p:nvPr/>
        </p:nvPicPr>
        <p:blipFill>
          <a:blip r:embed="rId5"/>
          <a:stretch>
            <a:fillRect/>
          </a:stretch>
        </p:blipFill>
        <p:spPr>
          <a:xfrm>
            <a:off x="9768350" y="3992510"/>
            <a:ext cx="2143125" cy="2143125"/>
          </a:xfrm>
          <a:prstGeom prst="rect">
            <a:avLst/>
          </a:prstGeom>
        </p:spPr>
      </p:pic>
    </p:spTree>
    <p:extLst>
      <p:ext uri="{BB962C8B-B14F-4D97-AF65-F5344CB8AC3E}">
        <p14:creationId xmlns:p14="http://schemas.microsoft.com/office/powerpoint/2010/main" val="3504532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D4BEC4-EEA0-4285-8AE7-7F9914CC7480}"/>
              </a:ext>
            </a:extLst>
          </p:cNvPr>
          <p:cNvPicPr>
            <a:picLocks noChangeAspect="1"/>
          </p:cNvPicPr>
          <p:nvPr/>
        </p:nvPicPr>
        <p:blipFill>
          <a:blip r:embed="rId2"/>
          <a:stretch>
            <a:fillRect/>
          </a:stretch>
        </p:blipFill>
        <p:spPr>
          <a:xfrm>
            <a:off x="546409" y="747131"/>
            <a:ext cx="2107582" cy="3456877"/>
          </a:xfrm>
          <a:prstGeom prst="rect">
            <a:avLst/>
          </a:prstGeom>
        </p:spPr>
      </p:pic>
      <p:pic>
        <p:nvPicPr>
          <p:cNvPr id="3" name="Picture 2">
            <a:extLst>
              <a:ext uri="{FF2B5EF4-FFF2-40B4-BE49-F238E27FC236}">
                <a16:creationId xmlns:a16="http://schemas.microsoft.com/office/drawing/2014/main" id="{A04BF8AC-60D7-4854-96EA-4178D0BE747B}"/>
              </a:ext>
            </a:extLst>
          </p:cNvPr>
          <p:cNvPicPr>
            <a:picLocks noChangeAspect="1"/>
          </p:cNvPicPr>
          <p:nvPr/>
        </p:nvPicPr>
        <p:blipFill>
          <a:blip r:embed="rId3"/>
          <a:stretch>
            <a:fillRect/>
          </a:stretch>
        </p:blipFill>
        <p:spPr>
          <a:xfrm>
            <a:off x="3350477" y="1123950"/>
            <a:ext cx="2324100" cy="1866900"/>
          </a:xfrm>
          <a:prstGeom prst="rect">
            <a:avLst/>
          </a:prstGeom>
        </p:spPr>
      </p:pic>
      <p:pic>
        <p:nvPicPr>
          <p:cNvPr id="4" name="Picture 3">
            <a:extLst>
              <a:ext uri="{FF2B5EF4-FFF2-40B4-BE49-F238E27FC236}">
                <a16:creationId xmlns:a16="http://schemas.microsoft.com/office/drawing/2014/main" id="{784416EF-63DC-403E-AB1B-53192C3B8305}"/>
              </a:ext>
            </a:extLst>
          </p:cNvPr>
          <p:cNvPicPr>
            <a:picLocks noChangeAspect="1"/>
          </p:cNvPicPr>
          <p:nvPr/>
        </p:nvPicPr>
        <p:blipFill>
          <a:blip r:embed="rId4"/>
          <a:stretch>
            <a:fillRect/>
          </a:stretch>
        </p:blipFill>
        <p:spPr>
          <a:xfrm>
            <a:off x="6077414" y="1123950"/>
            <a:ext cx="2133600" cy="2133600"/>
          </a:xfrm>
          <a:prstGeom prst="rect">
            <a:avLst/>
          </a:prstGeom>
        </p:spPr>
      </p:pic>
      <p:pic>
        <p:nvPicPr>
          <p:cNvPr id="7" name="Picture 6">
            <a:extLst>
              <a:ext uri="{FF2B5EF4-FFF2-40B4-BE49-F238E27FC236}">
                <a16:creationId xmlns:a16="http://schemas.microsoft.com/office/drawing/2014/main" id="{3925C96C-C5A1-4A01-9EE1-ED86FBF9A4F2}"/>
              </a:ext>
            </a:extLst>
          </p:cNvPr>
          <p:cNvPicPr>
            <a:picLocks noChangeAspect="1"/>
          </p:cNvPicPr>
          <p:nvPr/>
        </p:nvPicPr>
        <p:blipFill>
          <a:blip r:embed="rId5"/>
          <a:stretch>
            <a:fillRect/>
          </a:stretch>
        </p:blipFill>
        <p:spPr>
          <a:xfrm>
            <a:off x="8980100" y="1349065"/>
            <a:ext cx="2238375" cy="2047875"/>
          </a:xfrm>
          <a:prstGeom prst="rect">
            <a:avLst/>
          </a:prstGeom>
        </p:spPr>
      </p:pic>
      <p:pic>
        <p:nvPicPr>
          <p:cNvPr id="8" name="Picture 7">
            <a:extLst>
              <a:ext uri="{FF2B5EF4-FFF2-40B4-BE49-F238E27FC236}">
                <a16:creationId xmlns:a16="http://schemas.microsoft.com/office/drawing/2014/main" id="{4BFD2704-DE2E-4295-B8F4-C69894A2AB1B}"/>
              </a:ext>
            </a:extLst>
          </p:cNvPr>
          <p:cNvPicPr>
            <a:picLocks noChangeAspect="1"/>
          </p:cNvPicPr>
          <p:nvPr/>
        </p:nvPicPr>
        <p:blipFill>
          <a:blip r:embed="rId6"/>
          <a:stretch>
            <a:fillRect/>
          </a:stretch>
        </p:blipFill>
        <p:spPr>
          <a:xfrm>
            <a:off x="3507639" y="3711729"/>
            <a:ext cx="2703590" cy="2266950"/>
          </a:xfrm>
          <a:prstGeom prst="rect">
            <a:avLst/>
          </a:prstGeom>
        </p:spPr>
      </p:pic>
      <p:pic>
        <p:nvPicPr>
          <p:cNvPr id="9" name="Picture 8">
            <a:extLst>
              <a:ext uri="{FF2B5EF4-FFF2-40B4-BE49-F238E27FC236}">
                <a16:creationId xmlns:a16="http://schemas.microsoft.com/office/drawing/2014/main" id="{1932A245-DE29-4941-8C3A-FD16FBFDF2B0}"/>
              </a:ext>
            </a:extLst>
          </p:cNvPr>
          <p:cNvPicPr>
            <a:picLocks noChangeAspect="1"/>
          </p:cNvPicPr>
          <p:nvPr/>
        </p:nvPicPr>
        <p:blipFill>
          <a:blip r:embed="rId7"/>
          <a:stretch>
            <a:fillRect/>
          </a:stretch>
        </p:blipFill>
        <p:spPr>
          <a:xfrm>
            <a:off x="8789599" y="3884458"/>
            <a:ext cx="2619375" cy="1743075"/>
          </a:xfrm>
          <a:prstGeom prst="rect">
            <a:avLst/>
          </a:prstGeom>
        </p:spPr>
      </p:pic>
      <p:sp>
        <p:nvSpPr>
          <p:cNvPr id="10" name="Rectangle 9">
            <a:extLst>
              <a:ext uri="{FF2B5EF4-FFF2-40B4-BE49-F238E27FC236}">
                <a16:creationId xmlns:a16="http://schemas.microsoft.com/office/drawing/2014/main" id="{A8931BB6-351B-487F-9B06-2BDCC43ABD83}"/>
              </a:ext>
            </a:extLst>
          </p:cNvPr>
          <p:cNvSpPr/>
          <p:nvPr/>
        </p:nvSpPr>
        <p:spPr>
          <a:xfrm>
            <a:off x="9098000" y="939284"/>
            <a:ext cx="2159245" cy="369332"/>
          </a:xfrm>
          <a:prstGeom prst="rect">
            <a:avLst/>
          </a:prstGeom>
        </p:spPr>
        <p:txBody>
          <a:bodyPr wrap="none">
            <a:spAutoFit/>
          </a:bodyPr>
          <a:lstStyle/>
          <a:p>
            <a:r>
              <a:rPr lang="en-GB" dirty="0" err="1"/>
              <a:t>Fiber</a:t>
            </a:r>
            <a:r>
              <a:rPr lang="en-GB" dirty="0"/>
              <a:t> Optic Cables</a:t>
            </a:r>
          </a:p>
        </p:txBody>
      </p:sp>
      <p:sp>
        <p:nvSpPr>
          <p:cNvPr id="11" name="Rectangle 10">
            <a:extLst>
              <a:ext uri="{FF2B5EF4-FFF2-40B4-BE49-F238E27FC236}">
                <a16:creationId xmlns:a16="http://schemas.microsoft.com/office/drawing/2014/main" id="{71DA0AB1-7E6D-459B-9F29-7A8648BDBFB0}"/>
              </a:ext>
            </a:extLst>
          </p:cNvPr>
          <p:cNvSpPr/>
          <p:nvPr/>
        </p:nvSpPr>
        <p:spPr>
          <a:xfrm>
            <a:off x="2857113" y="477618"/>
            <a:ext cx="3698489" cy="646331"/>
          </a:xfrm>
          <a:prstGeom prst="rect">
            <a:avLst/>
          </a:prstGeom>
        </p:spPr>
        <p:txBody>
          <a:bodyPr wrap="square">
            <a:spAutoFit/>
          </a:bodyPr>
          <a:lstStyle/>
          <a:p>
            <a:r>
              <a:rPr lang="en-US" dirty="0"/>
              <a:t>Optical Network Terminal (ONT) / Optical Network Unit (ONU)</a:t>
            </a:r>
            <a:endParaRPr lang="en-GB" dirty="0"/>
          </a:p>
        </p:txBody>
      </p:sp>
      <p:sp>
        <p:nvSpPr>
          <p:cNvPr id="12" name="Rectangle 11">
            <a:extLst>
              <a:ext uri="{FF2B5EF4-FFF2-40B4-BE49-F238E27FC236}">
                <a16:creationId xmlns:a16="http://schemas.microsoft.com/office/drawing/2014/main" id="{D9BE89AA-A189-4B57-814B-8F6141D9F1F2}"/>
              </a:ext>
            </a:extLst>
          </p:cNvPr>
          <p:cNvSpPr/>
          <p:nvPr/>
        </p:nvSpPr>
        <p:spPr>
          <a:xfrm>
            <a:off x="6555602" y="457394"/>
            <a:ext cx="2658920" cy="646331"/>
          </a:xfrm>
          <a:prstGeom prst="rect">
            <a:avLst/>
          </a:prstGeom>
        </p:spPr>
        <p:txBody>
          <a:bodyPr wrap="square">
            <a:spAutoFit/>
          </a:bodyPr>
          <a:lstStyle/>
          <a:p>
            <a:r>
              <a:rPr lang="en-GB" dirty="0"/>
              <a:t>Optical Distribution Network (ODN)</a:t>
            </a:r>
          </a:p>
        </p:txBody>
      </p:sp>
      <p:sp>
        <p:nvSpPr>
          <p:cNvPr id="13" name="Rectangle 12">
            <a:extLst>
              <a:ext uri="{FF2B5EF4-FFF2-40B4-BE49-F238E27FC236}">
                <a16:creationId xmlns:a16="http://schemas.microsoft.com/office/drawing/2014/main" id="{34BC217D-D9CD-451D-B5E6-7595CD69908E}"/>
              </a:ext>
            </a:extLst>
          </p:cNvPr>
          <p:cNvSpPr/>
          <p:nvPr/>
        </p:nvSpPr>
        <p:spPr>
          <a:xfrm>
            <a:off x="-372456" y="204362"/>
            <a:ext cx="3936655" cy="369332"/>
          </a:xfrm>
          <a:prstGeom prst="rect">
            <a:avLst/>
          </a:prstGeom>
        </p:spPr>
        <p:txBody>
          <a:bodyPr wrap="none">
            <a:spAutoFit/>
          </a:bodyPr>
          <a:lstStyle/>
          <a:p>
            <a:r>
              <a:rPr lang="en-GB" dirty="0"/>
              <a:t>Optical Distribution Frame(Cabinet)</a:t>
            </a:r>
          </a:p>
        </p:txBody>
      </p:sp>
    </p:spTree>
    <p:extLst>
      <p:ext uri="{BB962C8B-B14F-4D97-AF65-F5344CB8AC3E}">
        <p14:creationId xmlns:p14="http://schemas.microsoft.com/office/powerpoint/2010/main" val="1392211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B677AB5-8C5C-4D95-DBA9-E82AA606C966}"/>
              </a:ext>
            </a:extLst>
          </p:cNvPr>
          <p:cNvSpPr txBox="1"/>
          <p:nvPr/>
        </p:nvSpPr>
        <p:spPr>
          <a:xfrm>
            <a:off x="1351721" y="887995"/>
            <a:ext cx="9153939" cy="4791633"/>
          </a:xfrm>
          <a:prstGeom prst="rect">
            <a:avLst/>
          </a:prstGeom>
          <a:noFill/>
        </p:spPr>
        <p:txBody>
          <a:bodyPr wrap="square">
            <a:spAutoFit/>
          </a:bodyPr>
          <a:lstStyle/>
          <a:p>
            <a:pPr marL="457200" marR="0" algn="ctr">
              <a:lnSpc>
                <a:spcPct val="107000"/>
              </a:lnSpc>
            </a:pPr>
            <a:r>
              <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FTTH DISTRIBUTION </a:t>
            </a:r>
          </a:p>
          <a:p>
            <a:pPr marL="457200" marR="0" algn="ctr">
              <a:lnSpc>
                <a:spcPct val="107000"/>
              </a:lnSpc>
            </a:pPr>
            <a:endParaRPr lang="en-US" sz="1600" b="1" kern="100" dirty="0">
              <a:solidFill>
                <a:schemeClr val="bg1"/>
              </a:solidFill>
              <a:highlight>
                <a:srgbClr val="0D3E9B"/>
              </a:highlight>
              <a:latin typeface="Avenir Next LT Pro" panose="020B0504020202020204" pitchFamily="34" charset="0"/>
              <a:ea typeface="Aptos" panose="020B0004020202020204" pitchFamily="34" charset="0"/>
              <a:cs typeface="Times New Roman" panose="02020603050405020304" pitchFamily="18" charset="0"/>
            </a:endParaRPr>
          </a:p>
          <a:p>
            <a:pPr marL="457200" marR="0" algn="ctr">
              <a:lnSpc>
                <a:spcPct val="107000"/>
              </a:lnSpc>
            </a:pPr>
            <a:endPar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endParaRPr>
          </a:p>
          <a:p>
            <a:pPr marL="457200" marR="0" algn="ctr">
              <a:lnSpc>
                <a:spcPct val="107000"/>
              </a:lnSpc>
            </a:pPr>
            <a:endParaRPr lang="en-US" sz="1600" b="1" kern="100" dirty="0">
              <a:solidFill>
                <a:schemeClr val="bg1"/>
              </a:solidFill>
              <a:highlight>
                <a:srgbClr val="0D3E9B"/>
              </a:highlight>
              <a:latin typeface="Avenir Next LT Pro" panose="020B0504020202020204" pitchFamily="34" charset="0"/>
              <a:ea typeface="Aptos" panose="020B0004020202020204" pitchFamily="34" charset="0"/>
              <a:cs typeface="Times New Roman" panose="02020603050405020304" pitchFamily="18" charset="0"/>
            </a:endParaRPr>
          </a:p>
          <a:p>
            <a:pPr marL="457200" marR="0" algn="ctr">
              <a:lnSpc>
                <a:spcPct val="107000"/>
              </a:lnSpc>
            </a:pPr>
            <a:endPar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endParaRPr>
          </a:p>
          <a:p>
            <a:pPr marL="457200" marR="0" algn="ctr">
              <a:lnSpc>
                <a:spcPct val="107000"/>
              </a:lnSpc>
            </a:pPr>
            <a:endParaRPr lang="en-US" sz="1600" b="1" kern="100" dirty="0">
              <a:solidFill>
                <a:schemeClr val="bg1"/>
              </a:solidFill>
              <a:highlight>
                <a:srgbClr val="0D3E9B"/>
              </a:highlight>
              <a:latin typeface="Avenir Next LT Pro" panose="020B0504020202020204" pitchFamily="34" charset="0"/>
              <a:ea typeface="Aptos" panose="020B0004020202020204" pitchFamily="34" charset="0"/>
              <a:cs typeface="Times New Roman" panose="02020603050405020304" pitchFamily="18" charset="0"/>
            </a:endParaRPr>
          </a:p>
          <a:p>
            <a:pPr marL="457200" marR="0" algn="ctr">
              <a:lnSpc>
                <a:spcPct val="107000"/>
              </a:lnSpc>
            </a:pPr>
            <a:endPar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endParaRPr>
          </a:p>
          <a:p>
            <a:pPr marL="457200" marR="0" algn="ctr">
              <a:lnSpc>
                <a:spcPct val="107000"/>
              </a:lnSpc>
            </a:pPr>
            <a:endParaRPr lang="en-US" sz="1600" b="1" kern="100" dirty="0">
              <a:solidFill>
                <a:schemeClr val="bg1"/>
              </a:solidFill>
              <a:highlight>
                <a:srgbClr val="0D3E9B"/>
              </a:highlight>
              <a:latin typeface="Avenir Next LT Pro" panose="020B0504020202020204" pitchFamily="34" charset="0"/>
              <a:ea typeface="Aptos" panose="020B0004020202020204" pitchFamily="34" charset="0"/>
              <a:cs typeface="Times New Roman" panose="02020603050405020304" pitchFamily="18" charset="0"/>
            </a:endParaRPr>
          </a:p>
          <a:p>
            <a:pPr marL="457200" marR="0" algn="ctr">
              <a:lnSpc>
                <a:spcPct val="107000"/>
              </a:lnSpc>
            </a:pPr>
            <a:endPar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endParaRPr>
          </a:p>
          <a:p>
            <a:pPr marL="457200" marR="0" algn="ctr">
              <a:lnSpc>
                <a:spcPct val="107000"/>
              </a:lnSpc>
            </a:pPr>
            <a:endParaRPr lang="en-US" sz="1600" b="1" kern="100" dirty="0">
              <a:solidFill>
                <a:schemeClr val="bg1"/>
              </a:solidFill>
              <a:highlight>
                <a:srgbClr val="0D3E9B"/>
              </a:highlight>
              <a:latin typeface="Avenir Next LT Pro" panose="020B0504020202020204" pitchFamily="34" charset="0"/>
              <a:ea typeface="Aptos" panose="020B0004020202020204" pitchFamily="34" charset="0"/>
              <a:cs typeface="Times New Roman" panose="02020603050405020304" pitchFamily="18" charset="0"/>
            </a:endParaRPr>
          </a:p>
          <a:p>
            <a:pPr marL="457200" marR="0" algn="ctr">
              <a:lnSpc>
                <a:spcPct val="107000"/>
              </a:lnSpc>
            </a:pPr>
            <a:endPar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endParaRPr>
          </a:p>
          <a:p>
            <a:pPr marL="457200" marR="0" algn="ctr">
              <a:lnSpc>
                <a:spcPct val="107000"/>
              </a:lnSpc>
            </a:pPr>
            <a:endParaRPr lang="en-US" sz="1600" b="1" kern="100" dirty="0">
              <a:solidFill>
                <a:schemeClr val="bg1"/>
              </a:solidFill>
              <a:highlight>
                <a:srgbClr val="0D3E9B"/>
              </a:highlight>
              <a:latin typeface="Avenir Next LT Pro" panose="020B0504020202020204" pitchFamily="34" charset="0"/>
              <a:ea typeface="Aptos" panose="020B0004020202020204" pitchFamily="34" charset="0"/>
              <a:cs typeface="Times New Roman" panose="02020603050405020304" pitchFamily="18" charset="0"/>
            </a:endParaRPr>
          </a:p>
          <a:p>
            <a:pPr marL="457200" marR="0" algn="ctr">
              <a:lnSpc>
                <a:spcPct val="107000"/>
              </a:lnSpc>
            </a:pPr>
            <a:endPar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endParaRPr>
          </a:p>
          <a:p>
            <a:pPr marL="457200" marR="0" algn="ctr">
              <a:lnSpc>
                <a:spcPct val="107000"/>
              </a:lnSpc>
            </a:pPr>
            <a:endParaRPr lang="en-US" sz="1600" b="1" kern="100" dirty="0">
              <a:solidFill>
                <a:schemeClr val="bg1"/>
              </a:solidFill>
              <a:highlight>
                <a:srgbClr val="0D3E9B"/>
              </a:highlight>
              <a:latin typeface="Avenir Next LT Pro" panose="020B0504020202020204" pitchFamily="34" charset="0"/>
              <a:ea typeface="Aptos" panose="020B0004020202020204" pitchFamily="34" charset="0"/>
              <a:cs typeface="Times New Roman" panose="02020603050405020304" pitchFamily="18" charset="0"/>
            </a:endParaRPr>
          </a:p>
          <a:p>
            <a:pPr marL="457200" marR="0" algn="ctr">
              <a:lnSpc>
                <a:spcPct val="107000"/>
              </a:lnSpc>
            </a:pPr>
            <a:endPar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endParaRPr>
          </a:p>
          <a:p>
            <a:pPr marL="457200" marR="0" algn="ctr">
              <a:lnSpc>
                <a:spcPct val="107000"/>
              </a:lnSpc>
            </a:pPr>
            <a:endParaRPr lang="en-US" sz="1600" b="1" kern="100" dirty="0">
              <a:solidFill>
                <a:schemeClr val="bg1"/>
              </a:solidFill>
              <a:highlight>
                <a:srgbClr val="0D3E9B"/>
              </a:highlight>
              <a:latin typeface="Avenir Next LT Pro" panose="020B0504020202020204" pitchFamily="34" charset="0"/>
              <a:ea typeface="Aptos" panose="020B0004020202020204" pitchFamily="34" charset="0"/>
              <a:cs typeface="Times New Roman" panose="02020603050405020304" pitchFamily="18" charset="0"/>
            </a:endParaRPr>
          </a:p>
          <a:p>
            <a:pPr marL="457200" marR="0" algn="ctr">
              <a:lnSpc>
                <a:spcPct val="107000"/>
              </a:lnSpc>
            </a:pPr>
            <a:endPar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endParaRPr>
          </a:p>
          <a:p>
            <a:pPr marL="457200" marR="0" algn="ctr">
              <a:lnSpc>
                <a:spcPct val="107000"/>
              </a:lnSpc>
            </a:pPr>
            <a:endParaRPr lang="en-US" sz="1400" kern="100" dirty="0">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8124E0B7-5FBD-42DE-BF20-E6A77B46610B}"/>
              </a:ext>
            </a:extLst>
          </p:cNvPr>
          <p:cNvPicPr>
            <a:picLocks noChangeAspect="1"/>
          </p:cNvPicPr>
          <p:nvPr/>
        </p:nvPicPr>
        <p:blipFill>
          <a:blip r:embed="rId2"/>
          <a:stretch>
            <a:fillRect/>
          </a:stretch>
        </p:blipFill>
        <p:spPr>
          <a:xfrm>
            <a:off x="1862254" y="1410480"/>
            <a:ext cx="7995424" cy="4780769"/>
          </a:xfrm>
          <a:prstGeom prst="rect">
            <a:avLst/>
          </a:prstGeom>
        </p:spPr>
      </p:pic>
    </p:spTree>
    <p:extLst>
      <p:ext uri="{BB962C8B-B14F-4D97-AF65-F5344CB8AC3E}">
        <p14:creationId xmlns:p14="http://schemas.microsoft.com/office/powerpoint/2010/main" val="21995857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 name="Line">
            <a:extLst>
              <a:ext uri="{FF2B5EF4-FFF2-40B4-BE49-F238E27FC236}">
                <a16:creationId xmlns:a16="http://schemas.microsoft.com/office/drawing/2014/main" id="{E5626F9D-3FDE-4DBF-9BC5-BE25FBC92459}"/>
              </a:ext>
            </a:extLst>
          </p:cNvPr>
          <p:cNvSpPr/>
          <p:nvPr/>
        </p:nvSpPr>
        <p:spPr>
          <a:xfrm flipV="1">
            <a:off x="4346851" y="799438"/>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dirty="0">
              <a:solidFill>
                <a:srgbClr val="3D4251"/>
              </a:solidFill>
              <a:latin typeface="Lato"/>
            </a:endParaRPr>
          </a:p>
        </p:txBody>
      </p:sp>
      <p:sp>
        <p:nvSpPr>
          <p:cNvPr id="69" name="Line">
            <a:extLst>
              <a:ext uri="{FF2B5EF4-FFF2-40B4-BE49-F238E27FC236}">
                <a16:creationId xmlns:a16="http://schemas.microsoft.com/office/drawing/2014/main" id="{383EDCC7-7CA6-483C-8FF6-B2C633B77C5A}"/>
              </a:ext>
            </a:extLst>
          </p:cNvPr>
          <p:cNvSpPr/>
          <p:nvPr/>
        </p:nvSpPr>
        <p:spPr>
          <a:xfrm flipV="1">
            <a:off x="7279737" y="489596"/>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dirty="0">
              <a:solidFill>
                <a:srgbClr val="3D4251"/>
              </a:solidFill>
              <a:latin typeface="Lato"/>
            </a:endParaRPr>
          </a:p>
        </p:txBody>
      </p:sp>
      <p:sp>
        <p:nvSpPr>
          <p:cNvPr id="68" name="Line">
            <a:extLst>
              <a:ext uri="{FF2B5EF4-FFF2-40B4-BE49-F238E27FC236}">
                <a16:creationId xmlns:a16="http://schemas.microsoft.com/office/drawing/2014/main" id="{B13A6046-EB43-4329-A4DA-5B2C819CC3EF}"/>
              </a:ext>
            </a:extLst>
          </p:cNvPr>
          <p:cNvSpPr/>
          <p:nvPr/>
        </p:nvSpPr>
        <p:spPr>
          <a:xfrm flipV="1">
            <a:off x="3799344" y="5327955"/>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dirty="0">
              <a:solidFill>
                <a:srgbClr val="3D4251"/>
              </a:solidFill>
              <a:latin typeface="Lato"/>
            </a:endParaRPr>
          </a:p>
        </p:txBody>
      </p:sp>
      <p:sp>
        <p:nvSpPr>
          <p:cNvPr id="15" name="Freeform: Shape 14">
            <a:extLst>
              <a:ext uri="{FF2B5EF4-FFF2-40B4-BE49-F238E27FC236}">
                <a16:creationId xmlns:a16="http://schemas.microsoft.com/office/drawing/2014/main" id="{CEF37CF6-0F0C-44FD-971D-48E4EBB8CBF7}"/>
              </a:ext>
            </a:extLst>
          </p:cNvPr>
          <p:cNvSpPr/>
          <p:nvPr/>
        </p:nvSpPr>
        <p:spPr>
          <a:xfrm>
            <a:off x="8941703" y="-13648"/>
            <a:ext cx="3291152" cy="2793402"/>
          </a:xfrm>
          <a:custGeom>
            <a:avLst/>
            <a:gdLst>
              <a:gd name="connsiteX0" fmla="*/ 0 w 6039853"/>
              <a:gd name="connsiteY0" fmla="*/ 0 h 6327927"/>
              <a:gd name="connsiteX1" fmla="*/ 2502569 w 6039853"/>
              <a:gd name="connsiteY1" fmla="*/ 1925053 h 6327927"/>
              <a:gd name="connsiteX2" fmla="*/ 2671011 w 6039853"/>
              <a:gd name="connsiteY2" fmla="*/ 4932948 h 6327927"/>
              <a:gd name="connsiteX3" fmla="*/ 6039853 w 6039853"/>
              <a:gd name="connsiteY3" fmla="*/ 6304548 h 6327927"/>
              <a:gd name="connsiteX4" fmla="*/ 5967664 w 6039853"/>
              <a:gd name="connsiteY4" fmla="*/ 0 h 6327927"/>
              <a:gd name="connsiteX5" fmla="*/ 0 w 6039853"/>
              <a:gd name="connsiteY5" fmla="*/ 0 h 6327927"/>
              <a:gd name="connsiteX0" fmla="*/ 0 w 6039853"/>
              <a:gd name="connsiteY0" fmla="*/ 0 h 6327927"/>
              <a:gd name="connsiteX1" fmla="*/ 2502569 w 6039853"/>
              <a:gd name="connsiteY1" fmla="*/ 1925053 h 6327927"/>
              <a:gd name="connsiteX2" fmla="*/ 2671011 w 6039853"/>
              <a:gd name="connsiteY2" fmla="*/ 4932948 h 6327927"/>
              <a:gd name="connsiteX3" fmla="*/ 6039853 w 6039853"/>
              <a:gd name="connsiteY3" fmla="*/ 6304548 h 6327927"/>
              <a:gd name="connsiteX4" fmla="*/ 5967664 w 6039853"/>
              <a:gd name="connsiteY4" fmla="*/ 0 h 6327927"/>
              <a:gd name="connsiteX5" fmla="*/ 0 w 6039853"/>
              <a:gd name="connsiteY5" fmla="*/ 0 h 6327927"/>
              <a:gd name="connsiteX0" fmla="*/ 0 w 6039853"/>
              <a:gd name="connsiteY0" fmla="*/ 0 h 6327927"/>
              <a:gd name="connsiteX1" fmla="*/ 2502569 w 6039853"/>
              <a:gd name="connsiteY1" fmla="*/ 1925053 h 6327927"/>
              <a:gd name="connsiteX2" fmla="*/ 2839453 w 6039853"/>
              <a:gd name="connsiteY2" fmla="*/ 4932948 h 6327927"/>
              <a:gd name="connsiteX3" fmla="*/ 6039853 w 6039853"/>
              <a:gd name="connsiteY3" fmla="*/ 6304548 h 6327927"/>
              <a:gd name="connsiteX4" fmla="*/ 5967664 w 6039853"/>
              <a:gd name="connsiteY4" fmla="*/ 0 h 6327927"/>
              <a:gd name="connsiteX5" fmla="*/ 0 w 6039853"/>
              <a:gd name="connsiteY5" fmla="*/ 0 h 6327927"/>
              <a:gd name="connsiteX0" fmla="*/ 0 w 6039853"/>
              <a:gd name="connsiteY0" fmla="*/ 0 h 6327927"/>
              <a:gd name="connsiteX1" fmla="*/ 2502569 w 6039853"/>
              <a:gd name="connsiteY1" fmla="*/ 1925053 h 6327927"/>
              <a:gd name="connsiteX2" fmla="*/ 2839453 w 6039853"/>
              <a:gd name="connsiteY2" fmla="*/ 4932948 h 6327927"/>
              <a:gd name="connsiteX3" fmla="*/ 6039853 w 6039853"/>
              <a:gd name="connsiteY3" fmla="*/ 6304548 h 6327927"/>
              <a:gd name="connsiteX4" fmla="*/ 5967664 w 6039853"/>
              <a:gd name="connsiteY4" fmla="*/ 0 h 6327927"/>
              <a:gd name="connsiteX5" fmla="*/ 0 w 6039853"/>
              <a:gd name="connsiteY5" fmla="*/ 0 h 6327927"/>
              <a:gd name="connsiteX0" fmla="*/ 0 w 6039853"/>
              <a:gd name="connsiteY0" fmla="*/ 0 h 6354071"/>
              <a:gd name="connsiteX1" fmla="*/ 2502569 w 6039853"/>
              <a:gd name="connsiteY1" fmla="*/ 1925053 h 6354071"/>
              <a:gd name="connsiteX2" fmla="*/ 2839453 w 6039853"/>
              <a:gd name="connsiteY2" fmla="*/ 4932948 h 6354071"/>
              <a:gd name="connsiteX3" fmla="*/ 6039853 w 6039853"/>
              <a:gd name="connsiteY3" fmla="*/ 6304548 h 6354071"/>
              <a:gd name="connsiteX4" fmla="*/ 5967664 w 6039853"/>
              <a:gd name="connsiteY4" fmla="*/ 0 h 6354071"/>
              <a:gd name="connsiteX5" fmla="*/ 0 w 6039853"/>
              <a:gd name="connsiteY5" fmla="*/ 0 h 6354071"/>
              <a:gd name="connsiteX0" fmla="*/ 0 w 6039853"/>
              <a:gd name="connsiteY0" fmla="*/ 0 h 6354071"/>
              <a:gd name="connsiteX1" fmla="*/ 2502569 w 6039853"/>
              <a:gd name="connsiteY1" fmla="*/ 1925053 h 6354071"/>
              <a:gd name="connsiteX2" fmla="*/ 2839453 w 6039853"/>
              <a:gd name="connsiteY2" fmla="*/ 4932948 h 6354071"/>
              <a:gd name="connsiteX3" fmla="*/ 6039853 w 6039853"/>
              <a:gd name="connsiteY3" fmla="*/ 6304548 h 6354071"/>
              <a:gd name="connsiteX4" fmla="*/ 6005764 w 6039853"/>
              <a:gd name="connsiteY4" fmla="*/ 0 h 6354071"/>
              <a:gd name="connsiteX5" fmla="*/ 0 w 6039853"/>
              <a:gd name="connsiteY5" fmla="*/ 0 h 6354071"/>
              <a:gd name="connsiteX0" fmla="*/ 0 w 6005764"/>
              <a:gd name="connsiteY0" fmla="*/ 0 h 6290613"/>
              <a:gd name="connsiteX1" fmla="*/ 2502569 w 6005764"/>
              <a:gd name="connsiteY1" fmla="*/ 1925053 h 6290613"/>
              <a:gd name="connsiteX2" fmla="*/ 2839453 w 6005764"/>
              <a:gd name="connsiteY2" fmla="*/ 4932948 h 6290613"/>
              <a:gd name="connsiteX3" fmla="*/ 6001753 w 6005764"/>
              <a:gd name="connsiteY3" fmla="*/ 6266448 h 6290613"/>
              <a:gd name="connsiteX4" fmla="*/ 6005764 w 6005764"/>
              <a:gd name="connsiteY4" fmla="*/ 0 h 6290613"/>
              <a:gd name="connsiteX5" fmla="*/ 0 w 6005764"/>
              <a:gd name="connsiteY5" fmla="*/ 0 h 6290613"/>
              <a:gd name="connsiteX0" fmla="*/ 0 w 6005764"/>
              <a:gd name="connsiteY0" fmla="*/ 0 h 6300010"/>
              <a:gd name="connsiteX1" fmla="*/ 2502569 w 6005764"/>
              <a:gd name="connsiteY1" fmla="*/ 1925053 h 6300010"/>
              <a:gd name="connsiteX2" fmla="*/ 2839453 w 6005764"/>
              <a:gd name="connsiteY2" fmla="*/ 4932948 h 6300010"/>
              <a:gd name="connsiteX3" fmla="*/ 6001753 w 6005764"/>
              <a:gd name="connsiteY3" fmla="*/ 6266448 h 6300010"/>
              <a:gd name="connsiteX4" fmla="*/ 6005764 w 6005764"/>
              <a:gd name="connsiteY4" fmla="*/ 0 h 6300010"/>
              <a:gd name="connsiteX5" fmla="*/ 0 w 6005764"/>
              <a:gd name="connsiteY5" fmla="*/ 0 h 6300010"/>
              <a:gd name="connsiteX0" fmla="*/ 0 w 6005764"/>
              <a:gd name="connsiteY0" fmla="*/ 0 h 6301252"/>
              <a:gd name="connsiteX1" fmla="*/ 2502569 w 6005764"/>
              <a:gd name="connsiteY1" fmla="*/ 1925053 h 6301252"/>
              <a:gd name="connsiteX2" fmla="*/ 2839453 w 6005764"/>
              <a:gd name="connsiteY2" fmla="*/ 4932948 h 6301252"/>
              <a:gd name="connsiteX3" fmla="*/ 6001753 w 6005764"/>
              <a:gd name="connsiteY3" fmla="*/ 6266448 h 6301252"/>
              <a:gd name="connsiteX4" fmla="*/ 6005764 w 6005764"/>
              <a:gd name="connsiteY4" fmla="*/ 0 h 6301252"/>
              <a:gd name="connsiteX5" fmla="*/ 0 w 6005764"/>
              <a:gd name="connsiteY5" fmla="*/ 0 h 6301252"/>
              <a:gd name="connsiteX0" fmla="*/ 0 w 6005764"/>
              <a:gd name="connsiteY0" fmla="*/ 0 h 6328404"/>
              <a:gd name="connsiteX1" fmla="*/ 2502569 w 6005764"/>
              <a:gd name="connsiteY1" fmla="*/ 1925053 h 6328404"/>
              <a:gd name="connsiteX2" fmla="*/ 2839453 w 6005764"/>
              <a:gd name="connsiteY2" fmla="*/ 4932948 h 6328404"/>
              <a:gd name="connsiteX3" fmla="*/ 6001753 w 6005764"/>
              <a:gd name="connsiteY3" fmla="*/ 6266448 h 6328404"/>
              <a:gd name="connsiteX4" fmla="*/ 6005764 w 6005764"/>
              <a:gd name="connsiteY4" fmla="*/ 0 h 6328404"/>
              <a:gd name="connsiteX5" fmla="*/ 0 w 6005764"/>
              <a:gd name="connsiteY5" fmla="*/ 0 h 6328404"/>
              <a:gd name="connsiteX0" fmla="*/ 0 w 6005764"/>
              <a:gd name="connsiteY0" fmla="*/ 0 h 6321734"/>
              <a:gd name="connsiteX1" fmla="*/ 2502569 w 6005764"/>
              <a:gd name="connsiteY1" fmla="*/ 1925053 h 6321734"/>
              <a:gd name="connsiteX2" fmla="*/ 3273143 w 6005764"/>
              <a:gd name="connsiteY2" fmla="*/ 4856415 h 6321734"/>
              <a:gd name="connsiteX3" fmla="*/ 6001753 w 6005764"/>
              <a:gd name="connsiteY3" fmla="*/ 6266448 h 6321734"/>
              <a:gd name="connsiteX4" fmla="*/ 6005764 w 6005764"/>
              <a:gd name="connsiteY4" fmla="*/ 0 h 6321734"/>
              <a:gd name="connsiteX5" fmla="*/ 0 w 6005764"/>
              <a:gd name="connsiteY5" fmla="*/ 0 h 6321734"/>
              <a:gd name="connsiteX0" fmla="*/ 0 w 6005764"/>
              <a:gd name="connsiteY0" fmla="*/ 0 h 6312022"/>
              <a:gd name="connsiteX1" fmla="*/ 2502569 w 6005764"/>
              <a:gd name="connsiteY1" fmla="*/ 1925053 h 6312022"/>
              <a:gd name="connsiteX2" fmla="*/ 3273143 w 6005764"/>
              <a:gd name="connsiteY2" fmla="*/ 4856415 h 6312022"/>
              <a:gd name="connsiteX3" fmla="*/ 6001753 w 6005764"/>
              <a:gd name="connsiteY3" fmla="*/ 6266448 h 6312022"/>
              <a:gd name="connsiteX4" fmla="*/ 6005764 w 6005764"/>
              <a:gd name="connsiteY4" fmla="*/ 0 h 6312022"/>
              <a:gd name="connsiteX5" fmla="*/ 0 w 6005764"/>
              <a:gd name="connsiteY5" fmla="*/ 0 h 6312022"/>
              <a:gd name="connsiteX0" fmla="*/ 0 w 6005764"/>
              <a:gd name="connsiteY0" fmla="*/ 0 h 6312023"/>
              <a:gd name="connsiteX1" fmla="*/ 2502569 w 6005764"/>
              <a:gd name="connsiteY1" fmla="*/ 1925053 h 6312023"/>
              <a:gd name="connsiteX2" fmla="*/ 3145587 w 6005764"/>
              <a:gd name="connsiteY2" fmla="*/ 4856415 h 6312023"/>
              <a:gd name="connsiteX3" fmla="*/ 6001753 w 6005764"/>
              <a:gd name="connsiteY3" fmla="*/ 6266448 h 6312023"/>
              <a:gd name="connsiteX4" fmla="*/ 6005764 w 6005764"/>
              <a:gd name="connsiteY4" fmla="*/ 0 h 6312023"/>
              <a:gd name="connsiteX5" fmla="*/ 0 w 6005764"/>
              <a:gd name="connsiteY5" fmla="*/ 0 h 6312023"/>
              <a:gd name="connsiteX0" fmla="*/ 0 w 6005764"/>
              <a:gd name="connsiteY0" fmla="*/ 0 h 6318150"/>
              <a:gd name="connsiteX1" fmla="*/ 2502569 w 6005764"/>
              <a:gd name="connsiteY1" fmla="*/ 1925053 h 6318150"/>
              <a:gd name="connsiteX2" fmla="*/ 3145587 w 6005764"/>
              <a:gd name="connsiteY2" fmla="*/ 4856415 h 6318150"/>
              <a:gd name="connsiteX3" fmla="*/ 6001753 w 6005764"/>
              <a:gd name="connsiteY3" fmla="*/ 6266448 h 6318150"/>
              <a:gd name="connsiteX4" fmla="*/ 6005764 w 6005764"/>
              <a:gd name="connsiteY4" fmla="*/ 0 h 6318150"/>
              <a:gd name="connsiteX5" fmla="*/ 0 w 6005764"/>
              <a:gd name="connsiteY5" fmla="*/ 0 h 631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05764" h="6318150">
                <a:moveTo>
                  <a:pt x="0" y="0"/>
                </a:moveTo>
                <a:cubicBezTo>
                  <a:pt x="66174" y="1417720"/>
                  <a:pt x="1978305" y="1115651"/>
                  <a:pt x="2502569" y="1925053"/>
                </a:cubicBezTo>
                <a:cubicBezTo>
                  <a:pt x="3026834" y="2734456"/>
                  <a:pt x="2714790" y="3661059"/>
                  <a:pt x="3145587" y="4856415"/>
                </a:cubicBezTo>
                <a:cubicBezTo>
                  <a:pt x="3576384" y="6051771"/>
                  <a:pt x="4643187" y="6477001"/>
                  <a:pt x="6001753" y="6266448"/>
                </a:cubicBezTo>
                <a:lnTo>
                  <a:pt x="6005764" y="0"/>
                </a:lnTo>
                <a:lnTo>
                  <a:pt x="0" y="0"/>
                </a:lnTo>
                <a:close/>
              </a:path>
            </a:pathLst>
          </a:custGeom>
          <a:gradFill>
            <a:gsLst>
              <a:gs pos="100000">
                <a:srgbClr val="1FBFA4"/>
              </a:gs>
              <a:gs pos="0">
                <a:srgbClr val="3D1E66">
                  <a:alpha val="0"/>
                </a:srgbClr>
              </a:gs>
              <a:gs pos="33000">
                <a:srgbClr val="7B7BAD">
                  <a:alpha val="44000"/>
                </a:srgbClr>
              </a:gs>
            </a:gsLst>
            <a:lin ang="90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036DEA1D-7A31-408E-85DB-0809190E1639}"/>
              </a:ext>
            </a:extLst>
          </p:cNvPr>
          <p:cNvSpPr/>
          <p:nvPr/>
        </p:nvSpPr>
        <p:spPr>
          <a:xfrm rot="5400000">
            <a:off x="2456735" y="4107500"/>
            <a:ext cx="1319912" cy="4206924"/>
          </a:xfrm>
          <a:custGeom>
            <a:avLst/>
            <a:gdLst>
              <a:gd name="connsiteX0" fmla="*/ 2561234 w 2585297"/>
              <a:gd name="connsiteY0" fmla="*/ 0 h 6906127"/>
              <a:gd name="connsiteX1" fmla="*/ 780560 w 2585297"/>
              <a:gd name="connsiteY1" fmla="*/ 1852863 h 6906127"/>
              <a:gd name="connsiteX2" fmla="*/ 82728 w 2585297"/>
              <a:gd name="connsiteY2" fmla="*/ 4932948 h 6906127"/>
              <a:gd name="connsiteX3" fmla="*/ 2585297 w 2585297"/>
              <a:gd name="connsiteY3" fmla="*/ 6906127 h 6906127"/>
              <a:gd name="connsiteX4" fmla="*/ 2561234 w 2585297"/>
              <a:gd name="connsiteY4" fmla="*/ 0 h 6906127"/>
              <a:gd name="connsiteX0" fmla="*/ 2561234 w 2585297"/>
              <a:gd name="connsiteY0" fmla="*/ 10370 h 6916497"/>
              <a:gd name="connsiteX1" fmla="*/ 780560 w 2585297"/>
              <a:gd name="connsiteY1" fmla="*/ 1863233 h 6916497"/>
              <a:gd name="connsiteX2" fmla="*/ 82728 w 2585297"/>
              <a:gd name="connsiteY2" fmla="*/ 4943318 h 6916497"/>
              <a:gd name="connsiteX3" fmla="*/ 2585297 w 2585297"/>
              <a:gd name="connsiteY3" fmla="*/ 6916497 h 6916497"/>
              <a:gd name="connsiteX4" fmla="*/ 2561234 w 2585297"/>
              <a:gd name="connsiteY4" fmla="*/ 10370 h 6916497"/>
              <a:gd name="connsiteX0" fmla="*/ 2547392 w 2571455"/>
              <a:gd name="connsiteY0" fmla="*/ 8277 h 6914404"/>
              <a:gd name="connsiteX1" fmla="*/ 938168 w 2571455"/>
              <a:gd name="connsiteY1" fmla="*/ 2184990 h 6914404"/>
              <a:gd name="connsiteX2" fmla="*/ 68886 w 2571455"/>
              <a:gd name="connsiteY2" fmla="*/ 4941225 h 6914404"/>
              <a:gd name="connsiteX3" fmla="*/ 2571455 w 2571455"/>
              <a:gd name="connsiteY3" fmla="*/ 6914404 h 6914404"/>
              <a:gd name="connsiteX4" fmla="*/ 2547392 w 2571455"/>
              <a:gd name="connsiteY4" fmla="*/ 8277 h 6914404"/>
              <a:gd name="connsiteX0" fmla="*/ 2594895 w 2618958"/>
              <a:gd name="connsiteY0" fmla="*/ 8277 h 6914404"/>
              <a:gd name="connsiteX1" fmla="*/ 985671 w 2618958"/>
              <a:gd name="connsiteY1" fmla="*/ 2184990 h 6914404"/>
              <a:gd name="connsiteX2" fmla="*/ 116389 w 2618958"/>
              <a:gd name="connsiteY2" fmla="*/ 4941225 h 6914404"/>
              <a:gd name="connsiteX3" fmla="*/ 2618958 w 2618958"/>
              <a:gd name="connsiteY3" fmla="*/ 6914404 h 6914404"/>
              <a:gd name="connsiteX4" fmla="*/ 2594895 w 2618958"/>
              <a:gd name="connsiteY4" fmla="*/ 8277 h 6914404"/>
              <a:gd name="connsiteX0" fmla="*/ 2594895 w 2618958"/>
              <a:gd name="connsiteY0" fmla="*/ 8277 h 6914404"/>
              <a:gd name="connsiteX1" fmla="*/ 985671 w 2618958"/>
              <a:gd name="connsiteY1" fmla="*/ 2184990 h 6914404"/>
              <a:gd name="connsiteX2" fmla="*/ 116389 w 2618958"/>
              <a:gd name="connsiteY2" fmla="*/ 4941225 h 6914404"/>
              <a:gd name="connsiteX3" fmla="*/ 2618958 w 2618958"/>
              <a:gd name="connsiteY3" fmla="*/ 6914404 h 6914404"/>
              <a:gd name="connsiteX4" fmla="*/ 2594895 w 2618958"/>
              <a:gd name="connsiteY4" fmla="*/ 8277 h 6914404"/>
              <a:gd name="connsiteX0" fmla="*/ 2594895 w 2618958"/>
              <a:gd name="connsiteY0" fmla="*/ 8277 h 6914404"/>
              <a:gd name="connsiteX1" fmla="*/ 985671 w 2618958"/>
              <a:gd name="connsiteY1" fmla="*/ 2184990 h 6914404"/>
              <a:gd name="connsiteX2" fmla="*/ 116389 w 2618958"/>
              <a:gd name="connsiteY2" fmla="*/ 4941225 h 6914404"/>
              <a:gd name="connsiteX3" fmla="*/ 2618958 w 2618958"/>
              <a:gd name="connsiteY3" fmla="*/ 6914404 h 6914404"/>
              <a:gd name="connsiteX4" fmla="*/ 2594895 w 2618958"/>
              <a:gd name="connsiteY4" fmla="*/ 8277 h 6914404"/>
              <a:gd name="connsiteX0" fmla="*/ 2594895 w 2618958"/>
              <a:gd name="connsiteY0" fmla="*/ 8277 h 6914404"/>
              <a:gd name="connsiteX1" fmla="*/ 985671 w 2618958"/>
              <a:gd name="connsiteY1" fmla="*/ 2184990 h 6914404"/>
              <a:gd name="connsiteX2" fmla="*/ 116389 w 2618958"/>
              <a:gd name="connsiteY2" fmla="*/ 4941225 h 6914404"/>
              <a:gd name="connsiteX3" fmla="*/ 2618958 w 2618958"/>
              <a:gd name="connsiteY3" fmla="*/ 6914404 h 6914404"/>
              <a:gd name="connsiteX4" fmla="*/ 2594895 w 2618958"/>
              <a:gd name="connsiteY4" fmla="*/ 8277 h 6914404"/>
              <a:gd name="connsiteX0" fmla="*/ 2517149 w 2541212"/>
              <a:gd name="connsiteY0" fmla="*/ 8277 h 6914404"/>
              <a:gd name="connsiteX1" fmla="*/ 907925 w 2541212"/>
              <a:gd name="connsiteY1" fmla="*/ 2184990 h 6914404"/>
              <a:gd name="connsiteX2" fmla="*/ 38643 w 2541212"/>
              <a:gd name="connsiteY2" fmla="*/ 4941225 h 6914404"/>
              <a:gd name="connsiteX3" fmla="*/ 2541212 w 2541212"/>
              <a:gd name="connsiteY3" fmla="*/ 6914404 h 6914404"/>
              <a:gd name="connsiteX4" fmla="*/ 2517149 w 2541212"/>
              <a:gd name="connsiteY4" fmla="*/ 8277 h 6914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212" h="6914404">
                <a:moveTo>
                  <a:pt x="2517149" y="8277"/>
                </a:moveTo>
                <a:cubicBezTo>
                  <a:pt x="614154" y="-124071"/>
                  <a:pt x="1321009" y="1362832"/>
                  <a:pt x="907925" y="2184990"/>
                </a:cubicBezTo>
                <a:cubicBezTo>
                  <a:pt x="494841" y="3007148"/>
                  <a:pt x="-166896" y="3508464"/>
                  <a:pt x="38643" y="4941225"/>
                </a:cubicBezTo>
                <a:cubicBezTo>
                  <a:pt x="358482" y="6183486"/>
                  <a:pt x="1573672" y="6806120"/>
                  <a:pt x="2541212" y="6914404"/>
                </a:cubicBezTo>
                <a:lnTo>
                  <a:pt x="2517149" y="8277"/>
                </a:lnTo>
                <a:close/>
              </a:path>
            </a:pathLst>
          </a:custGeom>
          <a:gradFill>
            <a:gsLst>
              <a:gs pos="2000">
                <a:srgbClr val="1FBFA4">
                  <a:alpha val="79000"/>
                </a:srgbClr>
              </a:gs>
              <a:gs pos="100000">
                <a:srgbClr val="7B7BAD">
                  <a:alpha val="31000"/>
                </a:srgbClr>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7" name="Freeform: Shape 26">
            <a:extLst>
              <a:ext uri="{FF2B5EF4-FFF2-40B4-BE49-F238E27FC236}">
                <a16:creationId xmlns:a16="http://schemas.microsoft.com/office/drawing/2014/main" id="{E2830279-7CC4-4F42-9CFB-F86CB5EDF8D1}"/>
              </a:ext>
            </a:extLst>
          </p:cNvPr>
          <p:cNvSpPr/>
          <p:nvPr/>
        </p:nvSpPr>
        <p:spPr>
          <a:xfrm>
            <a:off x="1" y="4584827"/>
            <a:ext cx="3665082" cy="2279511"/>
          </a:xfrm>
          <a:custGeom>
            <a:avLst/>
            <a:gdLst>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108528 w 7809136"/>
              <a:gd name="connsiteY4" fmla="*/ 85899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108528 w 7809136"/>
              <a:gd name="connsiteY4" fmla="*/ 85899 h 6923471"/>
              <a:gd name="connsiteX5" fmla="*/ 0 w 7809136"/>
              <a:gd name="connsiteY5"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4355024 w 7809136"/>
              <a:gd name="connsiteY4" fmla="*/ 1020802 h 6923471"/>
              <a:gd name="connsiteX5" fmla="*/ 108528 w 7809136"/>
              <a:gd name="connsiteY5" fmla="*/ 85899 h 6923471"/>
              <a:gd name="connsiteX6" fmla="*/ 0 w 7809136"/>
              <a:gd name="connsiteY6"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3177153 w 7809136"/>
              <a:gd name="connsiteY4" fmla="*/ 1360703 h 6923471"/>
              <a:gd name="connsiteX5" fmla="*/ 108528 w 7809136"/>
              <a:gd name="connsiteY5" fmla="*/ 85899 h 6923471"/>
              <a:gd name="connsiteX6" fmla="*/ 0 w 7809136"/>
              <a:gd name="connsiteY6"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3177153 w 7809136"/>
              <a:gd name="connsiteY4" fmla="*/ 1360703 h 6923471"/>
              <a:gd name="connsiteX5" fmla="*/ 108528 w 7809136"/>
              <a:gd name="connsiteY5" fmla="*/ 85899 h 6923471"/>
              <a:gd name="connsiteX6" fmla="*/ 0 w 7809136"/>
              <a:gd name="connsiteY6"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3177153 w 7809136"/>
              <a:gd name="connsiteY4" fmla="*/ 1360703 h 6923471"/>
              <a:gd name="connsiteX5" fmla="*/ 108528 w 7809136"/>
              <a:gd name="connsiteY5" fmla="*/ 85899 h 6923471"/>
              <a:gd name="connsiteX6" fmla="*/ 0 w 7809136"/>
              <a:gd name="connsiteY6"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3177153 w 7809136"/>
              <a:gd name="connsiteY4" fmla="*/ 1360703 h 6923471"/>
              <a:gd name="connsiteX5" fmla="*/ 108528 w 7809136"/>
              <a:gd name="connsiteY5" fmla="*/ 85899 h 6923471"/>
              <a:gd name="connsiteX6" fmla="*/ 0 w 7809136"/>
              <a:gd name="connsiteY6" fmla="*/ 0 h 6923471"/>
              <a:gd name="connsiteX0" fmla="*/ 0 w 10093405"/>
              <a:gd name="connsiteY0" fmla="*/ 0 h 6923471"/>
              <a:gd name="connsiteX1" fmla="*/ 0 w 10093405"/>
              <a:gd name="connsiteY1" fmla="*/ 6923471 h 6923471"/>
              <a:gd name="connsiteX2" fmla="*/ 7131147 w 10093405"/>
              <a:gd name="connsiteY2" fmla="*/ 6923471 h 6923471"/>
              <a:gd name="connsiteX3" fmla="*/ 9863807 w 10093405"/>
              <a:gd name="connsiteY3" fmla="*/ 2178329 h 6923471"/>
              <a:gd name="connsiteX4" fmla="*/ 3177153 w 10093405"/>
              <a:gd name="connsiteY4" fmla="*/ 1360703 h 6923471"/>
              <a:gd name="connsiteX5" fmla="*/ 108528 w 10093405"/>
              <a:gd name="connsiteY5" fmla="*/ 85899 h 6923471"/>
              <a:gd name="connsiteX6" fmla="*/ 0 w 10093405"/>
              <a:gd name="connsiteY6" fmla="*/ 0 h 6923471"/>
              <a:gd name="connsiteX0" fmla="*/ 0 w 10093405"/>
              <a:gd name="connsiteY0" fmla="*/ 0 h 6923471"/>
              <a:gd name="connsiteX1" fmla="*/ 0 w 10093405"/>
              <a:gd name="connsiteY1" fmla="*/ 6923471 h 6923471"/>
              <a:gd name="connsiteX2" fmla="*/ 7131147 w 10093405"/>
              <a:gd name="connsiteY2" fmla="*/ 6923471 h 6923471"/>
              <a:gd name="connsiteX3" fmla="*/ 9863807 w 10093405"/>
              <a:gd name="connsiteY3" fmla="*/ 2178329 h 6923471"/>
              <a:gd name="connsiteX4" fmla="*/ 3177153 w 10093405"/>
              <a:gd name="connsiteY4" fmla="*/ 1360703 h 6923471"/>
              <a:gd name="connsiteX5" fmla="*/ 108528 w 10093405"/>
              <a:gd name="connsiteY5" fmla="*/ 85899 h 6923471"/>
              <a:gd name="connsiteX6" fmla="*/ 0 w 10093405"/>
              <a:gd name="connsiteY6" fmla="*/ 0 h 6923471"/>
              <a:gd name="connsiteX0" fmla="*/ 0 w 10655362"/>
              <a:gd name="connsiteY0" fmla="*/ 0 h 6923471"/>
              <a:gd name="connsiteX1" fmla="*/ 0 w 10655362"/>
              <a:gd name="connsiteY1" fmla="*/ 6923471 h 6923471"/>
              <a:gd name="connsiteX2" fmla="*/ 7131147 w 10655362"/>
              <a:gd name="connsiteY2" fmla="*/ 6923471 h 6923471"/>
              <a:gd name="connsiteX3" fmla="*/ 9863807 w 10655362"/>
              <a:gd name="connsiteY3" fmla="*/ 2178329 h 6923471"/>
              <a:gd name="connsiteX4" fmla="*/ 3177153 w 10655362"/>
              <a:gd name="connsiteY4" fmla="*/ 1360703 h 6923471"/>
              <a:gd name="connsiteX5" fmla="*/ 108528 w 10655362"/>
              <a:gd name="connsiteY5" fmla="*/ 85899 h 6923471"/>
              <a:gd name="connsiteX6" fmla="*/ 0 w 10655362"/>
              <a:gd name="connsiteY6" fmla="*/ 0 h 6923471"/>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108528 w 10296646"/>
              <a:gd name="connsiteY5" fmla="*/ 85899 h 6923471"/>
              <a:gd name="connsiteX6" fmla="*/ 0 w 10296646"/>
              <a:gd name="connsiteY6" fmla="*/ 0 h 6923471"/>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108528 w 10296646"/>
              <a:gd name="connsiteY5" fmla="*/ 85899 h 6923471"/>
              <a:gd name="connsiteX6" fmla="*/ 0 w 10296646"/>
              <a:gd name="connsiteY6" fmla="*/ 0 h 6923471"/>
              <a:gd name="connsiteX0" fmla="*/ 0 w 10296646"/>
              <a:gd name="connsiteY0" fmla="*/ 249877 h 7173348"/>
              <a:gd name="connsiteX1" fmla="*/ 0 w 10296646"/>
              <a:gd name="connsiteY1" fmla="*/ 7173348 h 7173348"/>
              <a:gd name="connsiteX2" fmla="*/ 7131147 w 10296646"/>
              <a:gd name="connsiteY2" fmla="*/ 7173348 h 7173348"/>
              <a:gd name="connsiteX3" fmla="*/ 9863807 w 10296646"/>
              <a:gd name="connsiteY3" fmla="*/ 2428206 h 7173348"/>
              <a:gd name="connsiteX4" fmla="*/ 3177153 w 10296646"/>
              <a:gd name="connsiteY4" fmla="*/ 1610580 h 7173348"/>
              <a:gd name="connsiteX5" fmla="*/ 0 w 10296646"/>
              <a:gd name="connsiteY5" fmla="*/ 249877 h 7173348"/>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0 w 10296646"/>
              <a:gd name="connsiteY5" fmla="*/ 0 h 6923471"/>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0 w 10296646"/>
              <a:gd name="connsiteY5" fmla="*/ 0 h 6923471"/>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0 w 10296646"/>
              <a:gd name="connsiteY5" fmla="*/ 0 h 6923471"/>
              <a:gd name="connsiteX0" fmla="*/ 0 w 9863807"/>
              <a:gd name="connsiteY0" fmla="*/ 0 h 6923471"/>
              <a:gd name="connsiteX1" fmla="*/ 0 w 9863807"/>
              <a:gd name="connsiteY1" fmla="*/ 6923471 h 6923471"/>
              <a:gd name="connsiteX2" fmla="*/ 7131147 w 9863807"/>
              <a:gd name="connsiteY2" fmla="*/ 6923471 h 6923471"/>
              <a:gd name="connsiteX3" fmla="*/ 9863807 w 9863807"/>
              <a:gd name="connsiteY3" fmla="*/ 2178329 h 6923471"/>
              <a:gd name="connsiteX4" fmla="*/ 3177153 w 9863807"/>
              <a:gd name="connsiteY4" fmla="*/ 1360703 h 6923471"/>
              <a:gd name="connsiteX5" fmla="*/ 0 w 9863807"/>
              <a:gd name="connsiteY5" fmla="*/ 0 h 6923471"/>
              <a:gd name="connsiteX0" fmla="*/ 0 w 10224508"/>
              <a:gd name="connsiteY0" fmla="*/ 0 h 6923471"/>
              <a:gd name="connsiteX1" fmla="*/ 0 w 10224508"/>
              <a:gd name="connsiteY1" fmla="*/ 6923471 h 6923471"/>
              <a:gd name="connsiteX2" fmla="*/ 7131147 w 10224508"/>
              <a:gd name="connsiteY2" fmla="*/ 6923471 h 6923471"/>
              <a:gd name="connsiteX3" fmla="*/ 9863807 w 10224508"/>
              <a:gd name="connsiteY3" fmla="*/ 2178329 h 6923471"/>
              <a:gd name="connsiteX4" fmla="*/ 3177153 w 10224508"/>
              <a:gd name="connsiteY4" fmla="*/ 1360703 h 6923471"/>
              <a:gd name="connsiteX5" fmla="*/ 0 w 10224508"/>
              <a:gd name="connsiteY5" fmla="*/ 0 h 6923471"/>
              <a:gd name="connsiteX0" fmla="*/ 0 w 10224508"/>
              <a:gd name="connsiteY0" fmla="*/ 0 h 6923471"/>
              <a:gd name="connsiteX1" fmla="*/ 0 w 10224508"/>
              <a:gd name="connsiteY1" fmla="*/ 6923471 h 6923471"/>
              <a:gd name="connsiteX2" fmla="*/ 7131147 w 10224508"/>
              <a:gd name="connsiteY2" fmla="*/ 6923471 h 6923471"/>
              <a:gd name="connsiteX3" fmla="*/ 9863807 w 10224508"/>
              <a:gd name="connsiteY3" fmla="*/ 2178329 h 6923471"/>
              <a:gd name="connsiteX4" fmla="*/ 3177153 w 10224508"/>
              <a:gd name="connsiteY4" fmla="*/ 1360703 h 6923471"/>
              <a:gd name="connsiteX5" fmla="*/ 0 w 10224508"/>
              <a:gd name="connsiteY5" fmla="*/ 0 h 6923471"/>
              <a:gd name="connsiteX0" fmla="*/ 0 w 10800562"/>
              <a:gd name="connsiteY0" fmla="*/ 0 h 6923471"/>
              <a:gd name="connsiteX1" fmla="*/ 0 w 10800562"/>
              <a:gd name="connsiteY1" fmla="*/ 6923471 h 6923471"/>
              <a:gd name="connsiteX2" fmla="*/ 9548883 w 10800562"/>
              <a:gd name="connsiteY2" fmla="*/ 6907286 h 6923471"/>
              <a:gd name="connsiteX3" fmla="*/ 9863807 w 10800562"/>
              <a:gd name="connsiteY3" fmla="*/ 2178329 h 6923471"/>
              <a:gd name="connsiteX4" fmla="*/ 3177153 w 10800562"/>
              <a:gd name="connsiteY4" fmla="*/ 1360703 h 6923471"/>
              <a:gd name="connsiteX5" fmla="*/ 0 w 10800562"/>
              <a:gd name="connsiteY5" fmla="*/ 0 h 6923471"/>
              <a:gd name="connsiteX0" fmla="*/ 0 w 10422274"/>
              <a:gd name="connsiteY0" fmla="*/ 0 h 6923471"/>
              <a:gd name="connsiteX1" fmla="*/ 0 w 10422274"/>
              <a:gd name="connsiteY1" fmla="*/ 6923471 h 6923471"/>
              <a:gd name="connsiteX2" fmla="*/ 9548883 w 10422274"/>
              <a:gd name="connsiteY2" fmla="*/ 6907286 h 6923471"/>
              <a:gd name="connsiteX3" fmla="*/ 9863807 w 10422274"/>
              <a:gd name="connsiteY3" fmla="*/ 2178329 h 6923471"/>
              <a:gd name="connsiteX4" fmla="*/ 3177153 w 10422274"/>
              <a:gd name="connsiteY4" fmla="*/ 1360703 h 6923471"/>
              <a:gd name="connsiteX5" fmla="*/ 0 w 10422274"/>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177153 w 10319026"/>
              <a:gd name="connsiteY4" fmla="*/ 1360703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436042"/>
              <a:gd name="connsiteY0" fmla="*/ 0 h 6923471"/>
              <a:gd name="connsiteX1" fmla="*/ 0 w 10436042"/>
              <a:gd name="connsiteY1" fmla="*/ 6923471 h 6923471"/>
              <a:gd name="connsiteX2" fmla="*/ 9548883 w 10436042"/>
              <a:gd name="connsiteY2" fmla="*/ 6907286 h 6923471"/>
              <a:gd name="connsiteX3" fmla="*/ 9863807 w 10436042"/>
              <a:gd name="connsiteY3" fmla="*/ 2178329 h 6923471"/>
              <a:gd name="connsiteX4" fmla="*/ 3094603 w 10436042"/>
              <a:gd name="connsiteY4" fmla="*/ 1380598 h 6923471"/>
              <a:gd name="connsiteX5" fmla="*/ 0 w 10436042"/>
              <a:gd name="connsiteY5" fmla="*/ 0 h 6923471"/>
              <a:gd name="connsiteX0" fmla="*/ 0 w 10380972"/>
              <a:gd name="connsiteY0" fmla="*/ 0 h 6923471"/>
              <a:gd name="connsiteX1" fmla="*/ 0 w 10380972"/>
              <a:gd name="connsiteY1" fmla="*/ 6923471 h 6923471"/>
              <a:gd name="connsiteX2" fmla="*/ 9548883 w 10380972"/>
              <a:gd name="connsiteY2" fmla="*/ 6907286 h 6923471"/>
              <a:gd name="connsiteX3" fmla="*/ 9863807 w 10380972"/>
              <a:gd name="connsiteY3" fmla="*/ 2178329 h 6923471"/>
              <a:gd name="connsiteX4" fmla="*/ 3094603 w 10380972"/>
              <a:gd name="connsiteY4" fmla="*/ 1380598 h 6923471"/>
              <a:gd name="connsiteX5" fmla="*/ 0 w 10380972"/>
              <a:gd name="connsiteY5" fmla="*/ 0 h 6923471"/>
              <a:gd name="connsiteX0" fmla="*/ 0 w 10380972"/>
              <a:gd name="connsiteY0" fmla="*/ 0 h 6923471"/>
              <a:gd name="connsiteX1" fmla="*/ 0 w 10380972"/>
              <a:gd name="connsiteY1" fmla="*/ 6923471 h 6923471"/>
              <a:gd name="connsiteX2" fmla="*/ 9548883 w 10380972"/>
              <a:gd name="connsiteY2" fmla="*/ 6907286 h 6923471"/>
              <a:gd name="connsiteX3" fmla="*/ 9863807 w 10380972"/>
              <a:gd name="connsiteY3" fmla="*/ 2178329 h 6923471"/>
              <a:gd name="connsiteX4" fmla="*/ 3094603 w 10380972"/>
              <a:gd name="connsiteY4" fmla="*/ 1380598 h 6923471"/>
              <a:gd name="connsiteX5" fmla="*/ 0 w 10380972"/>
              <a:gd name="connsiteY5" fmla="*/ 0 h 6923471"/>
              <a:gd name="connsiteX0" fmla="*/ 0 w 10321750"/>
              <a:gd name="connsiteY0" fmla="*/ 0 h 6923471"/>
              <a:gd name="connsiteX1" fmla="*/ 0 w 10321750"/>
              <a:gd name="connsiteY1" fmla="*/ 6923471 h 6923471"/>
              <a:gd name="connsiteX2" fmla="*/ 9548883 w 10321750"/>
              <a:gd name="connsiteY2" fmla="*/ 6907286 h 6923471"/>
              <a:gd name="connsiteX3" fmla="*/ 9863807 w 10321750"/>
              <a:gd name="connsiteY3" fmla="*/ 2178329 h 6923471"/>
              <a:gd name="connsiteX4" fmla="*/ 3094603 w 10321750"/>
              <a:gd name="connsiteY4" fmla="*/ 1380598 h 6923471"/>
              <a:gd name="connsiteX5" fmla="*/ 0 w 10321750"/>
              <a:gd name="connsiteY5" fmla="*/ 0 h 692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21750" h="6923471">
                <a:moveTo>
                  <a:pt x="0" y="0"/>
                </a:moveTo>
                <a:lnTo>
                  <a:pt x="0" y="6923471"/>
                </a:lnTo>
                <a:lnTo>
                  <a:pt x="9548883" y="6907286"/>
                </a:lnTo>
                <a:cubicBezTo>
                  <a:pt x="9890993" y="5566113"/>
                  <a:pt x="10905850" y="4119956"/>
                  <a:pt x="9863807" y="2178329"/>
                </a:cubicBezTo>
                <a:cubicBezTo>
                  <a:pt x="7455114" y="-1735416"/>
                  <a:pt x="4980510" y="1786885"/>
                  <a:pt x="3094603" y="1380598"/>
                </a:cubicBezTo>
                <a:cubicBezTo>
                  <a:pt x="1208696" y="974311"/>
                  <a:pt x="1164957" y="270620"/>
                  <a:pt x="0" y="0"/>
                </a:cubicBezTo>
                <a:close/>
              </a:path>
            </a:pathLst>
          </a:custGeom>
          <a:gradFill>
            <a:gsLst>
              <a:gs pos="0">
                <a:srgbClr val="1FBFA4"/>
              </a:gs>
              <a:gs pos="100000">
                <a:srgbClr val="3D1E66">
                  <a:alpha val="0"/>
                </a:srgbClr>
              </a:gs>
              <a:gs pos="60000">
                <a:srgbClr val="7B7BAD">
                  <a:alpha val="44000"/>
                </a:srgbClr>
              </a:gs>
            </a:gsLst>
            <a:lin ang="6600000" scaled="0"/>
          </a:gra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44" name="Oval 43">
            <a:extLst>
              <a:ext uri="{FF2B5EF4-FFF2-40B4-BE49-F238E27FC236}">
                <a16:creationId xmlns:a16="http://schemas.microsoft.com/office/drawing/2014/main" id="{B3FC9B9B-7328-4EC0-A5F1-6A2FDB75B8CD}"/>
              </a:ext>
            </a:extLst>
          </p:cNvPr>
          <p:cNvSpPr/>
          <p:nvPr/>
        </p:nvSpPr>
        <p:spPr>
          <a:xfrm>
            <a:off x="993421" y="4231898"/>
            <a:ext cx="439578" cy="439578"/>
          </a:xfrm>
          <a:prstGeom prst="ellipse">
            <a:avLst/>
          </a:prstGeom>
          <a:gradFill flip="none" rotWithShape="1">
            <a:gsLst>
              <a:gs pos="50000">
                <a:srgbClr val="7B7BAC">
                  <a:alpha val="50000"/>
                </a:srgbClr>
              </a:gs>
              <a:gs pos="0">
                <a:srgbClr val="7B7BAC">
                  <a:alpha val="70000"/>
                </a:srgbClr>
              </a:gs>
              <a:gs pos="100000">
                <a:srgbClr val="7B7BAC">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lt1"/>
              </a:solidFill>
            </a:endParaRPr>
          </a:p>
        </p:txBody>
      </p:sp>
      <p:sp>
        <p:nvSpPr>
          <p:cNvPr id="46" name="Oval 45">
            <a:extLst>
              <a:ext uri="{FF2B5EF4-FFF2-40B4-BE49-F238E27FC236}">
                <a16:creationId xmlns:a16="http://schemas.microsoft.com/office/drawing/2014/main" id="{6BA11410-72F6-4C78-A5A1-5AE7F6BF2A25}"/>
              </a:ext>
            </a:extLst>
          </p:cNvPr>
          <p:cNvSpPr/>
          <p:nvPr/>
        </p:nvSpPr>
        <p:spPr>
          <a:xfrm>
            <a:off x="3749268" y="1097357"/>
            <a:ext cx="4663290" cy="4663288"/>
          </a:xfrm>
          <a:prstGeom prst="ellipse">
            <a:avLst/>
          </a:prstGeom>
          <a:gradFill>
            <a:gsLst>
              <a:gs pos="0">
                <a:srgbClr val="1FBFA4"/>
              </a:gs>
              <a:gs pos="100000">
                <a:srgbClr val="3D1E66">
                  <a:alpha val="0"/>
                </a:srgbClr>
              </a:gs>
              <a:gs pos="60000">
                <a:srgbClr val="7B7BAD">
                  <a:alpha val="44000"/>
                </a:srgbClr>
              </a:gs>
            </a:gsLst>
            <a:lin ang="6600000" scaled="0"/>
          </a:gradFill>
          <a:ln w="12700" cap="flat" cmpd="sng" algn="ctr">
            <a:noFill/>
            <a:prstDash val="solid"/>
            <a:miter lim="800000"/>
          </a:ln>
          <a:effectLst/>
        </p:spPr>
        <p:txBody>
          <a:bodyPr wrap="square" rtlCol="0" anchor="ctr">
            <a:noAutofit/>
          </a:bodyPr>
          <a:lstStyle/>
          <a:p>
            <a:pPr algn="ctr"/>
            <a:endParaRPr lang="id-ID" kern="0">
              <a:solidFill>
                <a:srgbClr val="FFFFFF"/>
              </a:solidFill>
              <a:latin typeface="Calibri" panose="020F0502020204030204"/>
            </a:endParaRPr>
          </a:p>
        </p:txBody>
      </p:sp>
      <p:sp>
        <p:nvSpPr>
          <p:cNvPr id="47" name="Oval 46">
            <a:extLst>
              <a:ext uri="{FF2B5EF4-FFF2-40B4-BE49-F238E27FC236}">
                <a16:creationId xmlns:a16="http://schemas.microsoft.com/office/drawing/2014/main" id="{E976094C-08BA-4A72-A329-2B6F745E6C70}"/>
              </a:ext>
            </a:extLst>
          </p:cNvPr>
          <p:cNvSpPr/>
          <p:nvPr/>
        </p:nvSpPr>
        <p:spPr>
          <a:xfrm rot="12641797">
            <a:off x="3423196" y="2778618"/>
            <a:ext cx="503221" cy="503221"/>
          </a:xfrm>
          <a:prstGeom prst="ellipse">
            <a:avLst/>
          </a:prstGeom>
          <a:gradFill flip="none" rotWithShape="1">
            <a:gsLst>
              <a:gs pos="50000">
                <a:srgbClr val="7B7BAC">
                  <a:alpha val="50000"/>
                </a:srgbClr>
              </a:gs>
              <a:gs pos="0">
                <a:srgbClr val="7B7BAC">
                  <a:alpha val="70000"/>
                </a:srgbClr>
              </a:gs>
              <a:gs pos="100000">
                <a:srgbClr val="7B7BAC">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lt1"/>
              </a:solidFill>
            </a:endParaRPr>
          </a:p>
        </p:txBody>
      </p:sp>
      <p:sp>
        <p:nvSpPr>
          <p:cNvPr id="48" name="Oval 47">
            <a:extLst>
              <a:ext uri="{FF2B5EF4-FFF2-40B4-BE49-F238E27FC236}">
                <a16:creationId xmlns:a16="http://schemas.microsoft.com/office/drawing/2014/main" id="{EF763E93-1BE7-4D17-A3A7-151A34AE7F2E}"/>
              </a:ext>
            </a:extLst>
          </p:cNvPr>
          <p:cNvSpPr/>
          <p:nvPr/>
        </p:nvSpPr>
        <p:spPr>
          <a:xfrm>
            <a:off x="10007514" y="3059069"/>
            <a:ext cx="1899473" cy="1899473"/>
          </a:xfrm>
          <a:prstGeom prst="ellipse">
            <a:avLst/>
          </a:prstGeom>
          <a:gradFill flip="none" rotWithShape="1">
            <a:gsLst>
              <a:gs pos="50000">
                <a:srgbClr val="7B7BAC">
                  <a:alpha val="25000"/>
                </a:srgbClr>
              </a:gs>
              <a:gs pos="0">
                <a:srgbClr val="7B7BAC">
                  <a:alpha val="50000"/>
                </a:srgbClr>
              </a:gs>
              <a:gs pos="100000">
                <a:srgbClr val="7B7BAC">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lt1"/>
              </a:solidFill>
            </a:endParaRPr>
          </a:p>
        </p:txBody>
      </p:sp>
      <p:sp>
        <p:nvSpPr>
          <p:cNvPr id="49" name="Oval 48">
            <a:extLst>
              <a:ext uri="{FF2B5EF4-FFF2-40B4-BE49-F238E27FC236}">
                <a16:creationId xmlns:a16="http://schemas.microsoft.com/office/drawing/2014/main" id="{0A1A51FF-AB26-49EE-AF04-BC8EA5EF83BF}"/>
              </a:ext>
            </a:extLst>
          </p:cNvPr>
          <p:cNvSpPr/>
          <p:nvPr/>
        </p:nvSpPr>
        <p:spPr>
          <a:xfrm rot="13487321">
            <a:off x="10064586" y="774904"/>
            <a:ext cx="403935" cy="403935"/>
          </a:xfrm>
          <a:prstGeom prst="ellipse">
            <a:avLst/>
          </a:prstGeom>
          <a:gradFill>
            <a:gsLst>
              <a:gs pos="0">
                <a:srgbClr val="1FBFA4"/>
              </a:gs>
              <a:gs pos="100000">
                <a:srgbClr val="3D1E66">
                  <a:alpha val="0"/>
                </a:srgbClr>
              </a:gs>
              <a:gs pos="60000">
                <a:srgbClr val="7B7BAD">
                  <a:alpha val="44000"/>
                </a:srgbClr>
              </a:gs>
            </a:gsLst>
            <a:lin ang="6600000" scaled="0"/>
          </a:gradFill>
          <a:ln w="12700" cap="flat" cmpd="sng" algn="ctr">
            <a:noFill/>
            <a:prstDash val="solid"/>
            <a:miter lim="800000"/>
          </a:ln>
          <a:effectLst/>
        </p:spPr>
        <p:txBody>
          <a:bodyPr wrap="square" rtlCol="0" anchor="ctr">
            <a:noAutofit/>
          </a:bodyPr>
          <a:lstStyle/>
          <a:p>
            <a:pPr algn="ctr"/>
            <a:endParaRPr lang="id-ID" kern="0">
              <a:solidFill>
                <a:srgbClr val="FFFFFF"/>
              </a:solidFill>
              <a:latin typeface="Calibri" panose="020F0502020204030204"/>
            </a:endParaRPr>
          </a:p>
        </p:txBody>
      </p:sp>
      <p:sp>
        <p:nvSpPr>
          <p:cNvPr id="52" name="Oval 51">
            <a:extLst>
              <a:ext uri="{FF2B5EF4-FFF2-40B4-BE49-F238E27FC236}">
                <a16:creationId xmlns:a16="http://schemas.microsoft.com/office/drawing/2014/main" id="{9D3E2CA9-0278-4721-871F-1C027176D8EB}"/>
              </a:ext>
            </a:extLst>
          </p:cNvPr>
          <p:cNvSpPr/>
          <p:nvPr/>
        </p:nvSpPr>
        <p:spPr>
          <a:xfrm>
            <a:off x="1028878" y="1235056"/>
            <a:ext cx="883108" cy="883108"/>
          </a:xfrm>
          <a:prstGeom prst="ellipse">
            <a:avLst/>
          </a:prstGeom>
          <a:gradFill>
            <a:gsLst>
              <a:gs pos="0">
                <a:srgbClr val="1FBFA4"/>
              </a:gs>
              <a:gs pos="100000">
                <a:srgbClr val="3D1E66">
                  <a:alpha val="0"/>
                </a:srgbClr>
              </a:gs>
              <a:gs pos="60000">
                <a:srgbClr val="7B7BAD">
                  <a:alpha val="44000"/>
                </a:srgbClr>
              </a:gs>
            </a:gsLst>
            <a:lin ang="6600000" scaled="0"/>
          </a:gradFill>
          <a:ln w="12700" cap="flat" cmpd="sng" algn="ctr">
            <a:noFill/>
            <a:prstDash val="solid"/>
            <a:miter lim="800000"/>
          </a:ln>
          <a:effectLst/>
        </p:spPr>
        <p:txBody>
          <a:bodyPr wrap="square" rtlCol="0" anchor="ctr">
            <a:noAutofit/>
          </a:bodyPr>
          <a:lstStyle/>
          <a:p>
            <a:pPr algn="ctr"/>
            <a:endParaRPr lang="id-ID" kern="0">
              <a:solidFill>
                <a:srgbClr val="FFFFFF"/>
              </a:solidFill>
              <a:latin typeface="Calibri" panose="020F0502020204030204"/>
            </a:endParaRPr>
          </a:p>
        </p:txBody>
      </p:sp>
      <p:sp>
        <p:nvSpPr>
          <p:cNvPr id="57" name="Line">
            <a:extLst>
              <a:ext uri="{FF2B5EF4-FFF2-40B4-BE49-F238E27FC236}">
                <a16:creationId xmlns:a16="http://schemas.microsoft.com/office/drawing/2014/main" id="{8E97042C-ABAA-4657-884E-FB5518586802}"/>
              </a:ext>
            </a:extLst>
          </p:cNvPr>
          <p:cNvSpPr/>
          <p:nvPr/>
        </p:nvSpPr>
        <p:spPr>
          <a:xfrm flipV="1">
            <a:off x="993421" y="1893638"/>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dirty="0">
              <a:solidFill>
                <a:srgbClr val="3D4251"/>
              </a:solidFill>
              <a:latin typeface="Lato"/>
            </a:endParaRPr>
          </a:p>
        </p:txBody>
      </p:sp>
      <p:sp>
        <p:nvSpPr>
          <p:cNvPr id="71" name="Line">
            <a:extLst>
              <a:ext uri="{FF2B5EF4-FFF2-40B4-BE49-F238E27FC236}">
                <a16:creationId xmlns:a16="http://schemas.microsoft.com/office/drawing/2014/main" id="{9D1B34FB-702A-4DE4-A00E-00C5E0575F82}"/>
              </a:ext>
            </a:extLst>
          </p:cNvPr>
          <p:cNvSpPr/>
          <p:nvPr/>
        </p:nvSpPr>
        <p:spPr>
          <a:xfrm flipV="1">
            <a:off x="9430091" y="6067400"/>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dirty="0">
              <a:solidFill>
                <a:srgbClr val="3D4251"/>
              </a:solidFill>
              <a:latin typeface="Lato"/>
            </a:endParaRPr>
          </a:p>
        </p:txBody>
      </p:sp>
      <p:sp>
        <p:nvSpPr>
          <p:cNvPr id="16" name="TextBox 15">
            <a:extLst>
              <a:ext uri="{FF2B5EF4-FFF2-40B4-BE49-F238E27FC236}">
                <a16:creationId xmlns:a16="http://schemas.microsoft.com/office/drawing/2014/main" id="{14783F10-4164-4EC8-A5E3-10EACD05D379}"/>
              </a:ext>
            </a:extLst>
          </p:cNvPr>
          <p:cNvSpPr txBox="1"/>
          <p:nvPr/>
        </p:nvSpPr>
        <p:spPr>
          <a:xfrm>
            <a:off x="4059802" y="2766965"/>
            <a:ext cx="4042222" cy="707886"/>
          </a:xfrm>
          <a:prstGeom prst="rect">
            <a:avLst/>
          </a:prstGeom>
          <a:noFill/>
          <a:effectLst>
            <a:glow rad="190500">
              <a:srgbClr val="1FBEA3"/>
            </a:glow>
          </a:effectLst>
        </p:spPr>
        <p:txBody>
          <a:bodyPr wrap="square" rtlCol="0">
            <a:spAutoFit/>
          </a:bodyPr>
          <a:lstStyle/>
          <a:p>
            <a:pPr algn="ctr">
              <a:lnSpc>
                <a:spcPct val="80000"/>
              </a:lnSpc>
            </a:pPr>
            <a:r>
              <a:rPr lang="en-US" sz="5000" b="1" spc="-150" dirty="0">
                <a:solidFill>
                  <a:schemeClr val="bg1"/>
                </a:solidFill>
                <a:effectLst/>
                <a:latin typeface="Century Gothic" panose="020B0502020202020204" pitchFamily="34" charset="0"/>
                <a:cs typeface="Poppins" panose="00000500000000000000" pitchFamily="2" charset="0"/>
              </a:rPr>
              <a:t>THANK YOU</a:t>
            </a:r>
            <a:endParaRPr lang="id-ID" sz="5000" b="1" spc="-150" dirty="0">
              <a:solidFill>
                <a:schemeClr val="bg1"/>
              </a:solidFill>
              <a:effectLst/>
              <a:latin typeface="Century Gothic" panose="020B0502020202020204" pitchFamily="34" charset="0"/>
              <a:cs typeface="Poppins" panose="00000500000000000000" pitchFamily="2" charset="0"/>
            </a:endParaRPr>
          </a:p>
        </p:txBody>
      </p:sp>
      <p:sp>
        <p:nvSpPr>
          <p:cNvPr id="77" name="Oval 76">
            <a:extLst>
              <a:ext uri="{FF2B5EF4-FFF2-40B4-BE49-F238E27FC236}">
                <a16:creationId xmlns:a16="http://schemas.microsoft.com/office/drawing/2014/main" id="{5A4F290D-D4C6-4290-8D7C-0F4BFB29CC9E}"/>
              </a:ext>
            </a:extLst>
          </p:cNvPr>
          <p:cNvSpPr/>
          <p:nvPr/>
        </p:nvSpPr>
        <p:spPr>
          <a:xfrm rot="18228445">
            <a:off x="9589610" y="2570509"/>
            <a:ext cx="835808" cy="835808"/>
          </a:xfrm>
          <a:prstGeom prst="ellipse">
            <a:avLst/>
          </a:prstGeom>
          <a:gradFill flip="none" rotWithShape="1">
            <a:gsLst>
              <a:gs pos="50000">
                <a:srgbClr val="7B7BAC">
                  <a:alpha val="25000"/>
                </a:srgbClr>
              </a:gs>
              <a:gs pos="0">
                <a:srgbClr val="7B7BAC">
                  <a:alpha val="50000"/>
                </a:srgbClr>
              </a:gs>
              <a:gs pos="100000">
                <a:srgbClr val="7B7BAC">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lt1"/>
              </a:solidFill>
            </a:endParaRPr>
          </a:p>
        </p:txBody>
      </p:sp>
      <p:sp>
        <p:nvSpPr>
          <p:cNvPr id="78" name="Line">
            <a:extLst>
              <a:ext uri="{FF2B5EF4-FFF2-40B4-BE49-F238E27FC236}">
                <a16:creationId xmlns:a16="http://schemas.microsoft.com/office/drawing/2014/main" id="{EEF10C88-BE1A-4923-ACC9-D2591C2736BA}"/>
              </a:ext>
            </a:extLst>
          </p:cNvPr>
          <p:cNvSpPr/>
          <p:nvPr/>
        </p:nvSpPr>
        <p:spPr>
          <a:xfrm flipV="1">
            <a:off x="9929762" y="1754551"/>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dirty="0">
              <a:solidFill>
                <a:srgbClr val="3D4251"/>
              </a:solidFill>
              <a:latin typeface="Lato"/>
            </a:endParaRPr>
          </a:p>
        </p:txBody>
      </p:sp>
    </p:spTree>
    <p:extLst>
      <p:ext uri="{BB962C8B-B14F-4D97-AF65-F5344CB8AC3E}">
        <p14:creationId xmlns:p14="http://schemas.microsoft.com/office/powerpoint/2010/main" val="364695617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50000" fill="hold" grpId="0" nodeType="with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4000" fill="hold"/>
                                        <p:tgtEl>
                                          <p:spTgt spid="70"/>
                                        </p:tgtEl>
                                        <p:attrNameLst>
                                          <p:attrName>ppt_x</p:attrName>
                                        </p:attrNameLst>
                                      </p:cBhvr>
                                      <p:tavLst>
                                        <p:tav tm="0">
                                          <p:val>
                                            <p:strVal val="0-#ppt_w/2"/>
                                          </p:val>
                                        </p:tav>
                                        <p:tav tm="100000">
                                          <p:val>
                                            <p:strVal val="#ppt_x"/>
                                          </p:val>
                                        </p:tav>
                                      </p:tavLst>
                                    </p:anim>
                                    <p:anim calcmode="lin" valueType="num">
                                      <p:cBhvr additive="base">
                                        <p:cTn id="8" dur="4000" fill="hold"/>
                                        <p:tgtEl>
                                          <p:spTgt spid="70"/>
                                        </p:tgtEl>
                                        <p:attrNameLst>
                                          <p:attrName>ppt_y</p:attrName>
                                        </p:attrNameLst>
                                      </p:cBhvr>
                                      <p:tavLst>
                                        <p:tav tm="0">
                                          <p:val>
                                            <p:strVal val="1+#ppt_h/2"/>
                                          </p:val>
                                        </p:tav>
                                        <p:tav tm="100000">
                                          <p:val>
                                            <p:strVal val="#ppt_y"/>
                                          </p:val>
                                        </p:tav>
                                      </p:tavLst>
                                    </p:anim>
                                  </p:childTnLst>
                                </p:cTn>
                              </p:par>
                              <p:par>
                                <p:cTn id="9" presetID="2" presetClass="entr" presetSubtype="12" decel="50000" fill="hold" grpId="0" nodeType="with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3000" fill="hold"/>
                                        <p:tgtEl>
                                          <p:spTgt spid="69"/>
                                        </p:tgtEl>
                                        <p:attrNameLst>
                                          <p:attrName>ppt_x</p:attrName>
                                        </p:attrNameLst>
                                      </p:cBhvr>
                                      <p:tavLst>
                                        <p:tav tm="0">
                                          <p:val>
                                            <p:strVal val="0-#ppt_w/2"/>
                                          </p:val>
                                        </p:tav>
                                        <p:tav tm="100000">
                                          <p:val>
                                            <p:strVal val="#ppt_x"/>
                                          </p:val>
                                        </p:tav>
                                      </p:tavLst>
                                    </p:anim>
                                    <p:anim calcmode="lin" valueType="num">
                                      <p:cBhvr additive="base">
                                        <p:cTn id="12" dur="3000" fill="hold"/>
                                        <p:tgtEl>
                                          <p:spTgt spid="69"/>
                                        </p:tgtEl>
                                        <p:attrNameLst>
                                          <p:attrName>ppt_y</p:attrName>
                                        </p:attrNameLst>
                                      </p:cBhvr>
                                      <p:tavLst>
                                        <p:tav tm="0">
                                          <p:val>
                                            <p:strVal val="1+#ppt_h/2"/>
                                          </p:val>
                                        </p:tav>
                                        <p:tav tm="100000">
                                          <p:val>
                                            <p:strVal val="#ppt_y"/>
                                          </p:val>
                                        </p:tav>
                                      </p:tavLst>
                                    </p:anim>
                                  </p:childTnLst>
                                </p:cTn>
                              </p:par>
                              <p:par>
                                <p:cTn id="13" presetID="2" presetClass="entr" presetSubtype="12" decel="50000" fill="hold" grpId="0" nodeType="withEffect">
                                  <p:stCondLst>
                                    <p:cond delay="0"/>
                                  </p:stCondLst>
                                  <p:childTnLst>
                                    <p:set>
                                      <p:cBhvr>
                                        <p:cTn id="14" dur="1" fill="hold">
                                          <p:stCondLst>
                                            <p:cond delay="0"/>
                                          </p:stCondLst>
                                        </p:cTn>
                                        <p:tgtEl>
                                          <p:spTgt spid="71"/>
                                        </p:tgtEl>
                                        <p:attrNameLst>
                                          <p:attrName>style.visibility</p:attrName>
                                        </p:attrNameLst>
                                      </p:cBhvr>
                                      <p:to>
                                        <p:strVal val="visible"/>
                                      </p:to>
                                    </p:set>
                                    <p:anim calcmode="lin" valueType="num">
                                      <p:cBhvr additive="base">
                                        <p:cTn id="15" dur="4000" fill="hold"/>
                                        <p:tgtEl>
                                          <p:spTgt spid="71"/>
                                        </p:tgtEl>
                                        <p:attrNameLst>
                                          <p:attrName>ppt_x</p:attrName>
                                        </p:attrNameLst>
                                      </p:cBhvr>
                                      <p:tavLst>
                                        <p:tav tm="0">
                                          <p:val>
                                            <p:strVal val="0-#ppt_w/2"/>
                                          </p:val>
                                        </p:tav>
                                        <p:tav tm="100000">
                                          <p:val>
                                            <p:strVal val="#ppt_x"/>
                                          </p:val>
                                        </p:tav>
                                      </p:tavLst>
                                    </p:anim>
                                    <p:anim calcmode="lin" valueType="num">
                                      <p:cBhvr additive="base">
                                        <p:cTn id="16" dur="4000" fill="hold"/>
                                        <p:tgtEl>
                                          <p:spTgt spid="71"/>
                                        </p:tgtEl>
                                        <p:attrNameLst>
                                          <p:attrName>ppt_y</p:attrName>
                                        </p:attrNameLst>
                                      </p:cBhvr>
                                      <p:tavLst>
                                        <p:tav tm="0">
                                          <p:val>
                                            <p:strVal val="1+#ppt_h/2"/>
                                          </p:val>
                                        </p:tav>
                                        <p:tav tm="100000">
                                          <p:val>
                                            <p:strVal val="#ppt_y"/>
                                          </p:val>
                                        </p:tav>
                                      </p:tavLst>
                                    </p:anim>
                                  </p:childTnLst>
                                </p:cTn>
                              </p:par>
                              <p:par>
                                <p:cTn id="17" presetID="2" presetClass="entr" presetSubtype="3" decel="50000"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3000" fill="hold"/>
                                        <p:tgtEl>
                                          <p:spTgt spid="57"/>
                                        </p:tgtEl>
                                        <p:attrNameLst>
                                          <p:attrName>ppt_x</p:attrName>
                                        </p:attrNameLst>
                                      </p:cBhvr>
                                      <p:tavLst>
                                        <p:tav tm="0">
                                          <p:val>
                                            <p:strVal val="1+#ppt_w/2"/>
                                          </p:val>
                                        </p:tav>
                                        <p:tav tm="100000">
                                          <p:val>
                                            <p:strVal val="#ppt_x"/>
                                          </p:val>
                                        </p:tav>
                                      </p:tavLst>
                                    </p:anim>
                                    <p:anim calcmode="lin" valueType="num">
                                      <p:cBhvr additive="base">
                                        <p:cTn id="20" dur="3000" fill="hold"/>
                                        <p:tgtEl>
                                          <p:spTgt spid="57"/>
                                        </p:tgtEl>
                                        <p:attrNameLst>
                                          <p:attrName>ppt_y</p:attrName>
                                        </p:attrNameLst>
                                      </p:cBhvr>
                                      <p:tavLst>
                                        <p:tav tm="0">
                                          <p:val>
                                            <p:strVal val="0-#ppt_h/2"/>
                                          </p:val>
                                        </p:tav>
                                        <p:tav tm="100000">
                                          <p:val>
                                            <p:strVal val="#ppt_y"/>
                                          </p:val>
                                        </p:tav>
                                      </p:tavLst>
                                    </p:anim>
                                  </p:childTnLst>
                                </p:cTn>
                              </p:par>
                              <p:par>
                                <p:cTn id="21" presetID="2" presetClass="entr" presetSubtype="3" decel="50000"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additive="base">
                                        <p:cTn id="23" dur="3000" fill="hold"/>
                                        <p:tgtEl>
                                          <p:spTgt spid="68"/>
                                        </p:tgtEl>
                                        <p:attrNameLst>
                                          <p:attrName>ppt_x</p:attrName>
                                        </p:attrNameLst>
                                      </p:cBhvr>
                                      <p:tavLst>
                                        <p:tav tm="0">
                                          <p:val>
                                            <p:strVal val="1+#ppt_w/2"/>
                                          </p:val>
                                        </p:tav>
                                        <p:tav tm="100000">
                                          <p:val>
                                            <p:strVal val="#ppt_x"/>
                                          </p:val>
                                        </p:tav>
                                      </p:tavLst>
                                    </p:anim>
                                    <p:anim calcmode="lin" valueType="num">
                                      <p:cBhvr additive="base">
                                        <p:cTn id="24" dur="3000" fill="hold"/>
                                        <p:tgtEl>
                                          <p:spTgt spid="68"/>
                                        </p:tgtEl>
                                        <p:attrNameLst>
                                          <p:attrName>ppt_y</p:attrName>
                                        </p:attrNameLst>
                                      </p:cBhvr>
                                      <p:tavLst>
                                        <p:tav tm="0">
                                          <p:val>
                                            <p:strVal val="0-#ppt_h/2"/>
                                          </p:val>
                                        </p:tav>
                                        <p:tav tm="100000">
                                          <p:val>
                                            <p:strVal val="#ppt_y"/>
                                          </p:val>
                                        </p:tav>
                                      </p:tavLst>
                                    </p:anim>
                                  </p:childTnLst>
                                </p:cTn>
                              </p:par>
                              <p:par>
                                <p:cTn id="25" presetID="2" presetClass="entr" presetSubtype="3" decel="50000" fill="hold" grpId="0" nodeType="withEffect">
                                  <p:stCondLst>
                                    <p:cond delay="0"/>
                                  </p:stCondLst>
                                  <p:childTnLst>
                                    <p:set>
                                      <p:cBhvr>
                                        <p:cTn id="26" dur="1" fill="hold">
                                          <p:stCondLst>
                                            <p:cond delay="0"/>
                                          </p:stCondLst>
                                        </p:cTn>
                                        <p:tgtEl>
                                          <p:spTgt spid="78"/>
                                        </p:tgtEl>
                                        <p:attrNameLst>
                                          <p:attrName>style.visibility</p:attrName>
                                        </p:attrNameLst>
                                      </p:cBhvr>
                                      <p:to>
                                        <p:strVal val="visible"/>
                                      </p:to>
                                    </p:set>
                                    <p:anim calcmode="lin" valueType="num">
                                      <p:cBhvr additive="base">
                                        <p:cTn id="27" dur="4000" fill="hold"/>
                                        <p:tgtEl>
                                          <p:spTgt spid="78"/>
                                        </p:tgtEl>
                                        <p:attrNameLst>
                                          <p:attrName>ppt_x</p:attrName>
                                        </p:attrNameLst>
                                      </p:cBhvr>
                                      <p:tavLst>
                                        <p:tav tm="0">
                                          <p:val>
                                            <p:strVal val="1+#ppt_w/2"/>
                                          </p:val>
                                        </p:tav>
                                        <p:tav tm="100000">
                                          <p:val>
                                            <p:strVal val="#ppt_x"/>
                                          </p:val>
                                        </p:tav>
                                      </p:tavLst>
                                    </p:anim>
                                    <p:anim calcmode="lin" valueType="num">
                                      <p:cBhvr additive="base">
                                        <p:cTn id="28" dur="4000" fill="hold"/>
                                        <p:tgtEl>
                                          <p:spTgt spid="78"/>
                                        </p:tgtEl>
                                        <p:attrNameLst>
                                          <p:attrName>ppt_y</p:attrName>
                                        </p:attrNameLst>
                                      </p:cBhvr>
                                      <p:tavLst>
                                        <p:tav tm="0">
                                          <p:val>
                                            <p:strVal val="0-#ppt_h/2"/>
                                          </p:val>
                                        </p:tav>
                                        <p:tav tm="100000">
                                          <p:val>
                                            <p:strVal val="#ppt_y"/>
                                          </p:val>
                                        </p:tav>
                                      </p:tavLst>
                                    </p:anim>
                                  </p:childTnLst>
                                </p:cTn>
                              </p:par>
                              <p:par>
                                <p:cTn id="29" presetID="2" presetClass="entr" presetSubtype="4" decel="5000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2000" fill="hold"/>
                                        <p:tgtEl>
                                          <p:spTgt spid="27"/>
                                        </p:tgtEl>
                                        <p:attrNameLst>
                                          <p:attrName>ppt_x</p:attrName>
                                        </p:attrNameLst>
                                      </p:cBhvr>
                                      <p:tavLst>
                                        <p:tav tm="0">
                                          <p:val>
                                            <p:strVal val="#ppt_x"/>
                                          </p:val>
                                        </p:tav>
                                        <p:tav tm="100000">
                                          <p:val>
                                            <p:strVal val="#ppt_x"/>
                                          </p:val>
                                        </p:tav>
                                      </p:tavLst>
                                    </p:anim>
                                    <p:anim calcmode="lin" valueType="num">
                                      <p:cBhvr additive="base">
                                        <p:cTn id="32" dur="2000" fill="hold"/>
                                        <p:tgtEl>
                                          <p:spTgt spid="27"/>
                                        </p:tgtEl>
                                        <p:attrNameLst>
                                          <p:attrName>ppt_y</p:attrName>
                                        </p:attrNameLst>
                                      </p:cBhvr>
                                      <p:tavLst>
                                        <p:tav tm="0">
                                          <p:val>
                                            <p:strVal val="1+#ppt_h/2"/>
                                          </p:val>
                                        </p:tav>
                                        <p:tav tm="100000">
                                          <p:val>
                                            <p:strVal val="#ppt_y"/>
                                          </p:val>
                                        </p:tav>
                                      </p:tavLst>
                                    </p:anim>
                                  </p:childTnLst>
                                </p:cTn>
                              </p:par>
                              <p:par>
                                <p:cTn id="33" presetID="2" presetClass="entr" presetSubtype="8" decel="5000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2500" fill="hold"/>
                                        <p:tgtEl>
                                          <p:spTgt spid="20"/>
                                        </p:tgtEl>
                                        <p:attrNameLst>
                                          <p:attrName>ppt_x</p:attrName>
                                        </p:attrNameLst>
                                      </p:cBhvr>
                                      <p:tavLst>
                                        <p:tav tm="0">
                                          <p:val>
                                            <p:strVal val="0-#ppt_w/2"/>
                                          </p:val>
                                        </p:tav>
                                        <p:tav tm="100000">
                                          <p:val>
                                            <p:strVal val="#ppt_x"/>
                                          </p:val>
                                        </p:tav>
                                      </p:tavLst>
                                    </p:anim>
                                    <p:anim calcmode="lin" valueType="num">
                                      <p:cBhvr additive="base">
                                        <p:cTn id="36" dur="2500" fill="hold"/>
                                        <p:tgtEl>
                                          <p:spTgt spid="20"/>
                                        </p:tgtEl>
                                        <p:attrNameLst>
                                          <p:attrName>ppt_y</p:attrName>
                                        </p:attrNameLst>
                                      </p:cBhvr>
                                      <p:tavLst>
                                        <p:tav tm="0">
                                          <p:val>
                                            <p:strVal val="#ppt_y"/>
                                          </p:val>
                                        </p:tav>
                                        <p:tav tm="100000">
                                          <p:val>
                                            <p:strVal val="#ppt_y"/>
                                          </p:val>
                                        </p:tav>
                                      </p:tavLst>
                                    </p:anim>
                                  </p:childTnLst>
                                </p:cTn>
                              </p:par>
                              <p:par>
                                <p:cTn id="37" presetID="2" presetClass="entr" presetSubtype="3" decel="5000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3000" fill="hold"/>
                                        <p:tgtEl>
                                          <p:spTgt spid="15"/>
                                        </p:tgtEl>
                                        <p:attrNameLst>
                                          <p:attrName>ppt_x</p:attrName>
                                        </p:attrNameLst>
                                      </p:cBhvr>
                                      <p:tavLst>
                                        <p:tav tm="0">
                                          <p:val>
                                            <p:strVal val="1+#ppt_w/2"/>
                                          </p:val>
                                        </p:tav>
                                        <p:tav tm="100000">
                                          <p:val>
                                            <p:strVal val="#ppt_x"/>
                                          </p:val>
                                        </p:tav>
                                      </p:tavLst>
                                    </p:anim>
                                    <p:anim calcmode="lin" valueType="num">
                                      <p:cBhvr additive="base">
                                        <p:cTn id="40" dur="3000" fill="hold"/>
                                        <p:tgtEl>
                                          <p:spTgt spid="15"/>
                                        </p:tgtEl>
                                        <p:attrNameLst>
                                          <p:attrName>ppt_y</p:attrName>
                                        </p:attrNameLst>
                                      </p:cBhvr>
                                      <p:tavLst>
                                        <p:tav tm="0">
                                          <p:val>
                                            <p:strVal val="0-#ppt_h/2"/>
                                          </p:val>
                                        </p:tav>
                                        <p:tav tm="100000">
                                          <p:val>
                                            <p:strVal val="#ppt_y"/>
                                          </p:val>
                                        </p:tav>
                                      </p:tavLst>
                                    </p:anim>
                                  </p:childTnLst>
                                </p:cTn>
                              </p:par>
                              <p:par>
                                <p:cTn id="41" presetID="2" presetClass="entr" presetSubtype="4" decel="5000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0" fill="hold"/>
                                        <p:tgtEl>
                                          <p:spTgt spid="48"/>
                                        </p:tgtEl>
                                        <p:attrNameLst>
                                          <p:attrName>ppt_x</p:attrName>
                                        </p:attrNameLst>
                                      </p:cBhvr>
                                      <p:tavLst>
                                        <p:tav tm="0">
                                          <p:val>
                                            <p:strVal val="#ppt_x"/>
                                          </p:val>
                                        </p:tav>
                                        <p:tav tm="100000">
                                          <p:val>
                                            <p:strVal val="#ppt_x"/>
                                          </p:val>
                                        </p:tav>
                                      </p:tavLst>
                                    </p:anim>
                                    <p:anim calcmode="lin" valueType="num">
                                      <p:cBhvr additive="base">
                                        <p:cTn id="44" dur="5000" fill="hold"/>
                                        <p:tgtEl>
                                          <p:spTgt spid="48"/>
                                        </p:tgtEl>
                                        <p:attrNameLst>
                                          <p:attrName>ppt_y</p:attrName>
                                        </p:attrNameLst>
                                      </p:cBhvr>
                                      <p:tavLst>
                                        <p:tav tm="0">
                                          <p:val>
                                            <p:strVal val="1+#ppt_h/2"/>
                                          </p:val>
                                        </p:tav>
                                        <p:tav tm="100000">
                                          <p:val>
                                            <p:strVal val="#ppt_y"/>
                                          </p:val>
                                        </p:tav>
                                      </p:tavLst>
                                    </p:anim>
                                  </p:childTnLst>
                                </p:cTn>
                              </p:par>
                              <p:par>
                                <p:cTn id="45" presetID="2" presetClass="entr" presetSubtype="4" decel="50000" fill="hold" grpId="0" nodeType="with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additive="base">
                                        <p:cTn id="47" dur="4000" fill="hold"/>
                                        <p:tgtEl>
                                          <p:spTgt spid="44"/>
                                        </p:tgtEl>
                                        <p:attrNameLst>
                                          <p:attrName>ppt_x</p:attrName>
                                        </p:attrNameLst>
                                      </p:cBhvr>
                                      <p:tavLst>
                                        <p:tav tm="0">
                                          <p:val>
                                            <p:strVal val="#ppt_x"/>
                                          </p:val>
                                        </p:tav>
                                        <p:tav tm="100000">
                                          <p:val>
                                            <p:strVal val="#ppt_x"/>
                                          </p:val>
                                        </p:tav>
                                      </p:tavLst>
                                    </p:anim>
                                    <p:anim calcmode="lin" valueType="num">
                                      <p:cBhvr additive="base">
                                        <p:cTn id="48" dur="4000" fill="hold"/>
                                        <p:tgtEl>
                                          <p:spTgt spid="44"/>
                                        </p:tgtEl>
                                        <p:attrNameLst>
                                          <p:attrName>ppt_y</p:attrName>
                                        </p:attrNameLst>
                                      </p:cBhvr>
                                      <p:tavLst>
                                        <p:tav tm="0">
                                          <p:val>
                                            <p:strVal val="1+#ppt_h/2"/>
                                          </p:val>
                                        </p:tav>
                                        <p:tav tm="100000">
                                          <p:val>
                                            <p:strVal val="#ppt_y"/>
                                          </p:val>
                                        </p:tav>
                                      </p:tavLst>
                                    </p:anim>
                                  </p:childTnLst>
                                </p:cTn>
                              </p:par>
                              <p:par>
                                <p:cTn id="49" presetID="2" presetClass="entr" presetSubtype="4" decel="50000" fill="hold" grpId="0" nodeType="withEffect">
                                  <p:stCondLst>
                                    <p:cond delay="500"/>
                                  </p:stCondLst>
                                  <p:childTnLst>
                                    <p:set>
                                      <p:cBhvr>
                                        <p:cTn id="50" dur="1" fill="hold">
                                          <p:stCondLst>
                                            <p:cond delay="0"/>
                                          </p:stCondLst>
                                        </p:cTn>
                                        <p:tgtEl>
                                          <p:spTgt spid="52"/>
                                        </p:tgtEl>
                                        <p:attrNameLst>
                                          <p:attrName>style.visibility</p:attrName>
                                        </p:attrNameLst>
                                      </p:cBhvr>
                                      <p:to>
                                        <p:strVal val="visible"/>
                                      </p:to>
                                    </p:set>
                                    <p:anim calcmode="lin" valueType="num">
                                      <p:cBhvr additive="base">
                                        <p:cTn id="51" dur="3000" fill="hold"/>
                                        <p:tgtEl>
                                          <p:spTgt spid="52"/>
                                        </p:tgtEl>
                                        <p:attrNameLst>
                                          <p:attrName>ppt_x</p:attrName>
                                        </p:attrNameLst>
                                      </p:cBhvr>
                                      <p:tavLst>
                                        <p:tav tm="0">
                                          <p:val>
                                            <p:strVal val="#ppt_x"/>
                                          </p:val>
                                        </p:tav>
                                        <p:tav tm="100000">
                                          <p:val>
                                            <p:strVal val="#ppt_x"/>
                                          </p:val>
                                        </p:tav>
                                      </p:tavLst>
                                    </p:anim>
                                    <p:anim calcmode="lin" valueType="num">
                                      <p:cBhvr additive="base">
                                        <p:cTn id="52" dur="3000" fill="hold"/>
                                        <p:tgtEl>
                                          <p:spTgt spid="52"/>
                                        </p:tgtEl>
                                        <p:attrNameLst>
                                          <p:attrName>ppt_y</p:attrName>
                                        </p:attrNameLst>
                                      </p:cBhvr>
                                      <p:tavLst>
                                        <p:tav tm="0">
                                          <p:val>
                                            <p:strVal val="1+#ppt_h/2"/>
                                          </p:val>
                                        </p:tav>
                                        <p:tav tm="100000">
                                          <p:val>
                                            <p:strVal val="#ppt_y"/>
                                          </p:val>
                                        </p:tav>
                                      </p:tavLst>
                                    </p:anim>
                                  </p:childTnLst>
                                </p:cTn>
                              </p:par>
                              <p:par>
                                <p:cTn id="53" presetID="2" presetClass="entr" presetSubtype="4" decel="50000"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additive="base">
                                        <p:cTn id="55" dur="4000" fill="hold"/>
                                        <p:tgtEl>
                                          <p:spTgt spid="47"/>
                                        </p:tgtEl>
                                        <p:attrNameLst>
                                          <p:attrName>ppt_x</p:attrName>
                                        </p:attrNameLst>
                                      </p:cBhvr>
                                      <p:tavLst>
                                        <p:tav tm="0">
                                          <p:val>
                                            <p:strVal val="#ppt_x"/>
                                          </p:val>
                                        </p:tav>
                                        <p:tav tm="100000">
                                          <p:val>
                                            <p:strVal val="#ppt_x"/>
                                          </p:val>
                                        </p:tav>
                                      </p:tavLst>
                                    </p:anim>
                                    <p:anim calcmode="lin" valueType="num">
                                      <p:cBhvr additive="base">
                                        <p:cTn id="56" dur="4000" fill="hold"/>
                                        <p:tgtEl>
                                          <p:spTgt spid="47"/>
                                        </p:tgtEl>
                                        <p:attrNameLst>
                                          <p:attrName>ppt_y</p:attrName>
                                        </p:attrNameLst>
                                      </p:cBhvr>
                                      <p:tavLst>
                                        <p:tav tm="0">
                                          <p:val>
                                            <p:strVal val="1+#ppt_h/2"/>
                                          </p:val>
                                        </p:tav>
                                        <p:tav tm="100000">
                                          <p:val>
                                            <p:strVal val="#ppt_y"/>
                                          </p:val>
                                        </p:tav>
                                      </p:tavLst>
                                    </p:anim>
                                  </p:childTnLst>
                                </p:cTn>
                              </p:par>
                              <p:par>
                                <p:cTn id="57" presetID="2" presetClass="entr" presetSubtype="4" decel="50000" fill="hold" grpId="0" nodeType="with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additive="base">
                                        <p:cTn id="59" dur="5000" fill="hold"/>
                                        <p:tgtEl>
                                          <p:spTgt spid="77"/>
                                        </p:tgtEl>
                                        <p:attrNameLst>
                                          <p:attrName>ppt_x</p:attrName>
                                        </p:attrNameLst>
                                      </p:cBhvr>
                                      <p:tavLst>
                                        <p:tav tm="0">
                                          <p:val>
                                            <p:strVal val="#ppt_x"/>
                                          </p:val>
                                        </p:tav>
                                        <p:tav tm="100000">
                                          <p:val>
                                            <p:strVal val="#ppt_x"/>
                                          </p:val>
                                        </p:tav>
                                      </p:tavLst>
                                    </p:anim>
                                    <p:anim calcmode="lin" valueType="num">
                                      <p:cBhvr additive="base">
                                        <p:cTn id="60" dur="5000" fill="hold"/>
                                        <p:tgtEl>
                                          <p:spTgt spid="77"/>
                                        </p:tgtEl>
                                        <p:attrNameLst>
                                          <p:attrName>ppt_y</p:attrName>
                                        </p:attrNameLst>
                                      </p:cBhvr>
                                      <p:tavLst>
                                        <p:tav tm="0">
                                          <p:val>
                                            <p:strVal val="1+#ppt_h/2"/>
                                          </p:val>
                                        </p:tav>
                                        <p:tav tm="100000">
                                          <p:val>
                                            <p:strVal val="#ppt_y"/>
                                          </p:val>
                                        </p:tav>
                                      </p:tavLst>
                                    </p:anim>
                                  </p:childTnLst>
                                </p:cTn>
                              </p:par>
                              <p:par>
                                <p:cTn id="61" presetID="2" presetClass="entr" presetSubtype="4" decel="50000" fill="hold" grpId="0" nodeType="withEffect">
                                  <p:stCondLst>
                                    <p:cond delay="500"/>
                                  </p:stCondLst>
                                  <p:childTnLst>
                                    <p:set>
                                      <p:cBhvr>
                                        <p:cTn id="62" dur="1" fill="hold">
                                          <p:stCondLst>
                                            <p:cond delay="0"/>
                                          </p:stCondLst>
                                        </p:cTn>
                                        <p:tgtEl>
                                          <p:spTgt spid="49"/>
                                        </p:tgtEl>
                                        <p:attrNameLst>
                                          <p:attrName>style.visibility</p:attrName>
                                        </p:attrNameLst>
                                      </p:cBhvr>
                                      <p:to>
                                        <p:strVal val="visible"/>
                                      </p:to>
                                    </p:set>
                                    <p:anim calcmode="lin" valueType="num">
                                      <p:cBhvr additive="base">
                                        <p:cTn id="63" dur="3000" fill="hold"/>
                                        <p:tgtEl>
                                          <p:spTgt spid="49"/>
                                        </p:tgtEl>
                                        <p:attrNameLst>
                                          <p:attrName>ppt_x</p:attrName>
                                        </p:attrNameLst>
                                      </p:cBhvr>
                                      <p:tavLst>
                                        <p:tav tm="0">
                                          <p:val>
                                            <p:strVal val="#ppt_x"/>
                                          </p:val>
                                        </p:tav>
                                        <p:tav tm="100000">
                                          <p:val>
                                            <p:strVal val="#ppt_x"/>
                                          </p:val>
                                        </p:tav>
                                      </p:tavLst>
                                    </p:anim>
                                    <p:anim calcmode="lin" valueType="num">
                                      <p:cBhvr additive="base">
                                        <p:cTn id="64" dur="3000" fill="hold"/>
                                        <p:tgtEl>
                                          <p:spTgt spid="49"/>
                                        </p:tgtEl>
                                        <p:attrNameLst>
                                          <p:attrName>ppt_y</p:attrName>
                                        </p:attrNameLst>
                                      </p:cBhvr>
                                      <p:tavLst>
                                        <p:tav tm="0">
                                          <p:val>
                                            <p:strVal val="1+#ppt_h/2"/>
                                          </p:val>
                                        </p:tav>
                                        <p:tav tm="100000">
                                          <p:val>
                                            <p:strVal val="#ppt_y"/>
                                          </p:val>
                                        </p:tav>
                                      </p:tavLst>
                                    </p:anim>
                                  </p:childTnLst>
                                </p:cTn>
                              </p:par>
                              <p:par>
                                <p:cTn id="65" presetID="6" presetClass="emph" presetSubtype="0" repeatCount="indefinite" autoRev="1" fill="hold" grpId="0" nodeType="withEffect">
                                  <p:stCondLst>
                                    <p:cond delay="0"/>
                                  </p:stCondLst>
                                  <p:endCondLst>
                                    <p:cond evt="onNext" delay="0">
                                      <p:tgtEl>
                                        <p:sldTgt/>
                                      </p:tgtEl>
                                    </p:cond>
                                  </p:endCondLst>
                                  <p:childTnLst>
                                    <p:animScale>
                                      <p:cBhvr>
                                        <p:cTn id="66" dur="3000" fill="hold"/>
                                        <p:tgtEl>
                                          <p:spTgt spid="46"/>
                                        </p:tgtEl>
                                      </p:cBhvr>
                                      <p:by x="115000" y="115000"/>
                                    </p:animScale>
                                  </p:childTnLst>
                                </p:cTn>
                              </p:par>
                              <p:par>
                                <p:cTn id="67" presetID="42" presetClass="entr" presetSubtype="0" fill="hold" grpId="0" nodeType="withEffect">
                                  <p:stCondLst>
                                    <p:cond delay="100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69" grpId="0" animBg="1"/>
      <p:bldP spid="68" grpId="0" animBg="1"/>
      <p:bldP spid="15" grpId="0" animBg="1"/>
      <p:bldP spid="20" grpId="0" animBg="1"/>
      <p:bldP spid="27" grpId="0" animBg="1"/>
      <p:bldP spid="44" grpId="0" animBg="1"/>
      <p:bldP spid="46" grpId="0" animBg="1"/>
      <p:bldP spid="47" grpId="0" animBg="1"/>
      <p:bldP spid="48" grpId="0" animBg="1"/>
      <p:bldP spid="49" grpId="0" animBg="1"/>
      <p:bldP spid="52" grpId="0" animBg="1"/>
      <p:bldP spid="57" grpId="0" animBg="1"/>
      <p:bldP spid="71" grpId="0" animBg="1"/>
      <p:bldP spid="16" grpId="0"/>
      <p:bldP spid="77" grpId="0" animBg="1"/>
      <p:bldP spid="7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Nude Theme">
      <a:dk1>
        <a:srgbClr val="404040"/>
      </a:dk1>
      <a:lt1>
        <a:srgbClr val="FFFFFF"/>
      </a:lt1>
      <a:dk2>
        <a:srgbClr val="FFFFFF"/>
      </a:dk2>
      <a:lt2>
        <a:srgbClr val="FFFFFF"/>
      </a:lt2>
      <a:accent1>
        <a:srgbClr val="E6EAE3"/>
      </a:accent1>
      <a:accent2>
        <a:srgbClr val="EBCDC3"/>
      </a:accent2>
      <a:accent3>
        <a:srgbClr val="D5B19B"/>
      </a:accent3>
      <a:accent4>
        <a:srgbClr val="7F9593"/>
      </a:accent4>
      <a:accent5>
        <a:srgbClr val="1F4540"/>
      </a:accent5>
      <a:accent6>
        <a:srgbClr val="F3F3F3"/>
      </a:accent6>
      <a:hlink>
        <a:srgbClr val="262626"/>
      </a:hlink>
      <a:folHlink>
        <a:srgbClr val="1F4540"/>
      </a:folHlink>
    </a:clrScheme>
    <a:fontScheme name="Custom 10">
      <a:majorFont>
        <a:latin typeface="Cormorant SemiBold"/>
        <a:ea typeface=""/>
        <a:cs typeface=""/>
      </a:majorFont>
      <a:minorFont>
        <a:latin typeface="Karl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62942</TotalTime>
  <Words>2144</Words>
  <Application>Microsoft Office PowerPoint</Application>
  <PresentationFormat>Widescreen</PresentationFormat>
  <Paragraphs>296</Paragraphs>
  <Slides>22</Slides>
  <Notes>7</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22</vt:i4>
      </vt:variant>
    </vt:vector>
  </HeadingPairs>
  <TitlesOfParts>
    <vt:vector size="34" baseType="lpstr">
      <vt:lpstr>Aptos</vt:lpstr>
      <vt:lpstr>Arial</vt:lpstr>
      <vt:lpstr>Avenir Next LT Pro</vt:lpstr>
      <vt:lpstr>Avenir Next LT Pro Demi</vt:lpstr>
      <vt:lpstr>Avenir Next LT Pro Light</vt:lpstr>
      <vt:lpstr>Calibri</vt:lpstr>
      <vt:lpstr>Century Gothic</vt:lpstr>
      <vt:lpstr>Courier New</vt:lpstr>
      <vt:lpstr>Karla</vt:lpstr>
      <vt:lpstr>Lato</vt:lpstr>
      <vt:lpstr>Office Theme</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Network Planning     Network planning is a critical phase in FHHT (Fiber to the Home Technology) deployment, as it establishes the blueprint for creating an efficient, scalable, and reliable fiber-optic network. This phase involves selecting the network topology, designing routes, and determining key components to meet current and future demands.  Objectives of Network Planning  Develop an optimal network topology for seamless data flow. Ensure scalability to accommodate future user growth and technological advancements. Minimize deployment and maintenance costs while maximizing reliability and performance. Key Components of Network Planning  Network Topology Selection:  Point-to-Point (P2P): Direct connection between the Optical Line Terminal (OLT) and the end-user. Suitable for high-demand users but less cost-efficient for large-scale deployment.  Passive Optical Network (PON): Uses optical splitters to share a single fiber connection among multiple users. GPON (Gigabit Passive Optical Network) is commonly used for its cost-efficiency and scalability.  Primary and Secondary Fiber Routes: Plan primary routes to connect the central office (CO) to major service areas.  Design secondary routes to connect distribution points, such as cabinets and splitters, to end-users.  Ensure route redundancy for reliability and disaster recovery.  Placement of Network Elements: Optical Line Terminals (OLTs): Installed at the central office to manage fiber connections and distribute data. Optical Network Terminals (ONTs): Placed at the user premises to convert optical signals into electrical signals for devices. Splitters: Deployed in strategic locations to distribute a single fiber connection to multiple users. Connectivity and Bandwidth Allocation: Define the split ratio (e.g., 1:32 or 1:64) based on user density and bandwidth requirements. Allocate bandwidth per user to meet service-level agreements (SLAs).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lekan lawal</dc:creator>
  <cp:lastModifiedBy>Ronke Patrick</cp:lastModifiedBy>
  <cp:revision>239</cp:revision>
  <dcterms:created xsi:type="dcterms:W3CDTF">2022-03-21T13:34:05Z</dcterms:created>
  <dcterms:modified xsi:type="dcterms:W3CDTF">2025-02-03T11:00:58Z</dcterms:modified>
</cp:coreProperties>
</file>